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7" r:id="rId3"/>
    <p:sldId id="314" r:id="rId4"/>
    <p:sldId id="262" r:id="rId5"/>
    <p:sldId id="326" r:id="rId6"/>
    <p:sldId id="327" r:id="rId7"/>
    <p:sldId id="331" r:id="rId8"/>
    <p:sldId id="328" r:id="rId9"/>
    <p:sldId id="329" r:id="rId10"/>
    <p:sldId id="332" r:id="rId11"/>
    <p:sldId id="333" r:id="rId12"/>
    <p:sldId id="334" r:id="rId13"/>
    <p:sldId id="259" r:id="rId14"/>
    <p:sldId id="336" r:id="rId15"/>
    <p:sldId id="335" r:id="rId16"/>
    <p:sldId id="337" r:id="rId17"/>
    <p:sldId id="338" r:id="rId18"/>
    <p:sldId id="339" r:id="rId19"/>
    <p:sldId id="341" r:id="rId20"/>
    <p:sldId id="342" r:id="rId21"/>
    <p:sldId id="343" r:id="rId22"/>
    <p:sldId id="344" r:id="rId23"/>
    <p:sldId id="345" r:id="rId24"/>
    <p:sldId id="318" r:id="rId25"/>
    <p:sldId id="346" r:id="rId26"/>
    <p:sldId id="34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0" autoAdjust="0"/>
    <p:restoredTop sz="99302" autoAdjust="0"/>
  </p:normalViewPr>
  <p:slideViewPr>
    <p:cSldViewPr>
      <p:cViewPr varScale="1">
        <p:scale>
          <a:sx n="115" d="100"/>
          <a:sy n="115" d="100"/>
        </p:scale>
        <p:origin x="12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>
            <a:extLst>
              <a:ext uri="{FF2B5EF4-FFF2-40B4-BE49-F238E27FC236}">
                <a16:creationId xmlns:a16="http://schemas.microsoft.com/office/drawing/2014/main" id="{C7F9E2B9-D522-4D07-B16F-62ABC1DC18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0131" name="Rectangle 3">
            <a:extLst>
              <a:ext uri="{FF2B5EF4-FFF2-40B4-BE49-F238E27FC236}">
                <a16:creationId xmlns:a16="http://schemas.microsoft.com/office/drawing/2014/main" id="{8217D7EE-211A-416D-B27A-1159A12180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0132" name="Rectangle 4">
            <a:extLst>
              <a:ext uri="{FF2B5EF4-FFF2-40B4-BE49-F238E27FC236}">
                <a16:creationId xmlns:a16="http://schemas.microsoft.com/office/drawing/2014/main" id="{5DE575B5-4D11-4BA3-BD7E-4EEDCFB1FF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0133" name="Rectangle 5">
            <a:extLst>
              <a:ext uri="{FF2B5EF4-FFF2-40B4-BE49-F238E27FC236}">
                <a16:creationId xmlns:a16="http://schemas.microsoft.com/office/drawing/2014/main" id="{A0176F1F-D96E-4805-A8E5-BCB4A16F9C2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F39BCC3A-A9BA-47A7-9E72-8D4D0EDBFDE8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63355668-D94E-416F-8863-E47F164E36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EFCDEC03-7EEB-484F-A881-F0873DE0B9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7B5518A4-3FB9-4F2A-94A2-64C733B1D9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1157" name="Rectangle 5">
            <a:extLst>
              <a:ext uri="{FF2B5EF4-FFF2-40B4-BE49-F238E27FC236}">
                <a16:creationId xmlns:a16="http://schemas.microsoft.com/office/drawing/2014/main" id="{B8951B20-6F12-42F8-9368-0069739ACC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61158" name="Rectangle 6">
            <a:extLst>
              <a:ext uri="{FF2B5EF4-FFF2-40B4-BE49-F238E27FC236}">
                <a16:creationId xmlns:a16="http://schemas.microsoft.com/office/drawing/2014/main" id="{08ACEF8F-FF9A-4E4B-B1EA-8CBEA28F73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1159" name="Rectangle 7">
            <a:extLst>
              <a:ext uri="{FF2B5EF4-FFF2-40B4-BE49-F238E27FC236}">
                <a16:creationId xmlns:a16="http://schemas.microsoft.com/office/drawing/2014/main" id="{E45B07DE-7E9E-4125-8952-8F2F2B989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74F8512-E14A-4725-8135-3E76DAD8490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BF97A691-AAF0-4892-BDFC-02147048C4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>
              <a:extLst>
                <a:ext uri="{FF2B5EF4-FFF2-40B4-BE49-F238E27FC236}">
                  <a16:creationId xmlns:a16="http://schemas.microsoft.com/office/drawing/2014/main" id="{B7951573-6E81-470C-A904-6F233F9109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defRPr/>
              </a:pPr>
              <a:endParaRPr kumimoji="0" lang="zh-TW" altLang="en-US" sz="2400"/>
            </a:p>
          </p:txBody>
        </p:sp>
        <p:sp>
          <p:nvSpPr>
            <p:cNvPr id="6" name="Rectangle 1028">
              <a:extLst>
                <a:ext uri="{FF2B5EF4-FFF2-40B4-BE49-F238E27FC236}">
                  <a16:creationId xmlns:a16="http://schemas.microsoft.com/office/drawing/2014/main" id="{BEF57B81-0681-4B3D-9600-27DFC19601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 sz="2400"/>
            </a:p>
          </p:txBody>
        </p:sp>
        <p:grpSp>
          <p:nvGrpSpPr>
            <p:cNvPr id="7" name="Group 1029">
              <a:extLst>
                <a:ext uri="{FF2B5EF4-FFF2-40B4-BE49-F238E27FC236}">
                  <a16:creationId xmlns:a16="http://schemas.microsoft.com/office/drawing/2014/main" id="{7177B716-0D5B-4BAD-B692-4749E0213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1030">
                <a:extLst>
                  <a:ext uri="{FF2B5EF4-FFF2-40B4-BE49-F238E27FC236}">
                    <a16:creationId xmlns:a16="http://schemas.microsoft.com/office/drawing/2014/main" id="{72CD4B39-92A8-467A-9BB7-242AE7631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/>
              </a:p>
            </p:txBody>
          </p:sp>
          <p:sp>
            <p:nvSpPr>
              <p:cNvPr id="9" name="Rectangle 1031">
                <a:extLst>
                  <a:ext uri="{FF2B5EF4-FFF2-40B4-BE49-F238E27FC236}">
                    <a16:creationId xmlns:a16="http://schemas.microsoft.com/office/drawing/2014/main" id="{3505457C-CB0D-40C5-BF4C-ED4505A27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/>
              </a:p>
            </p:txBody>
          </p:sp>
          <p:sp>
            <p:nvSpPr>
              <p:cNvPr id="10" name="Rectangle 1032">
                <a:extLst>
                  <a:ext uri="{FF2B5EF4-FFF2-40B4-BE49-F238E27FC236}">
                    <a16:creationId xmlns:a16="http://schemas.microsoft.com/office/drawing/2014/main" id="{B4E3BA9C-7A5C-4EB6-8D61-F458CFB51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/>
              </a:p>
            </p:txBody>
          </p:sp>
          <p:sp>
            <p:nvSpPr>
              <p:cNvPr id="11" name="Rectangle 1033">
                <a:extLst>
                  <a:ext uri="{FF2B5EF4-FFF2-40B4-BE49-F238E27FC236}">
                    <a16:creationId xmlns:a16="http://schemas.microsoft.com/office/drawing/2014/main" id="{A7D393B5-D87E-4B1A-8297-74CFB022C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/>
              </a:p>
            </p:txBody>
          </p:sp>
          <p:sp>
            <p:nvSpPr>
              <p:cNvPr id="12" name="Rectangle 1034">
                <a:extLst>
                  <a:ext uri="{FF2B5EF4-FFF2-40B4-BE49-F238E27FC236}">
                    <a16:creationId xmlns:a16="http://schemas.microsoft.com/office/drawing/2014/main" id="{B32D93A1-0073-4771-B6B8-43DFBA255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/>
              </a:p>
            </p:txBody>
          </p:sp>
          <p:sp>
            <p:nvSpPr>
              <p:cNvPr id="13" name="Rectangle 1035">
                <a:extLst>
                  <a:ext uri="{FF2B5EF4-FFF2-40B4-BE49-F238E27FC236}">
                    <a16:creationId xmlns:a16="http://schemas.microsoft.com/office/drawing/2014/main" id="{3D8225CA-C15E-4FA4-A94F-49AA606C9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/>
              </a:p>
            </p:txBody>
          </p:sp>
          <p:sp>
            <p:nvSpPr>
              <p:cNvPr id="14" name="Rectangle 1036">
                <a:extLst>
                  <a:ext uri="{FF2B5EF4-FFF2-40B4-BE49-F238E27FC236}">
                    <a16:creationId xmlns:a16="http://schemas.microsoft.com/office/drawing/2014/main" id="{E34BFCD3-A917-4865-B94D-EED78F448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/>
              </a:p>
            </p:txBody>
          </p:sp>
          <p:sp>
            <p:nvSpPr>
              <p:cNvPr id="15" name="Rectangle 1037">
                <a:extLst>
                  <a:ext uri="{FF2B5EF4-FFF2-40B4-BE49-F238E27FC236}">
                    <a16:creationId xmlns:a16="http://schemas.microsoft.com/office/drawing/2014/main" id="{579D3D5A-7B36-472C-AE63-3EAEEF697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/>
              </a:p>
            </p:txBody>
          </p:sp>
          <p:sp>
            <p:nvSpPr>
              <p:cNvPr id="16" name="Rectangle 1038">
                <a:extLst>
                  <a:ext uri="{FF2B5EF4-FFF2-40B4-BE49-F238E27FC236}">
                    <a16:creationId xmlns:a16="http://schemas.microsoft.com/office/drawing/2014/main" id="{F6BE6BEB-1896-4C35-89A4-3DC2D6CC0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/>
              </a:p>
            </p:txBody>
          </p:sp>
          <p:sp>
            <p:nvSpPr>
              <p:cNvPr id="17" name="Rectangle 1039">
                <a:extLst>
                  <a:ext uri="{FF2B5EF4-FFF2-40B4-BE49-F238E27FC236}">
                    <a16:creationId xmlns:a16="http://schemas.microsoft.com/office/drawing/2014/main" id="{31795B1C-8753-4A72-8C9A-095ADC332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kumimoji="0" lang="zh-TW" altLang="en-US" sz="2400"/>
              </a:p>
            </p:txBody>
          </p:sp>
        </p:grpSp>
      </p:grpSp>
      <p:sp>
        <p:nvSpPr>
          <p:cNvPr id="517139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7140" name="Rectangle 1044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8" name="Rectangle 1040">
            <a:extLst>
              <a:ext uri="{FF2B5EF4-FFF2-40B4-BE49-F238E27FC236}">
                <a16:creationId xmlns:a16="http://schemas.microsoft.com/office/drawing/2014/main" id="{4AC5D542-4AE7-4246-BABE-8C0744940D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Rectangle 1041">
            <a:extLst>
              <a:ext uri="{FF2B5EF4-FFF2-40B4-BE49-F238E27FC236}">
                <a16:creationId xmlns:a16="http://schemas.microsoft.com/office/drawing/2014/main" id="{486AAE31-F726-467F-906D-6E099E60D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Rectangle 1042">
            <a:extLst>
              <a:ext uri="{FF2B5EF4-FFF2-40B4-BE49-F238E27FC236}">
                <a16:creationId xmlns:a16="http://schemas.microsoft.com/office/drawing/2014/main" id="{6544B91C-FD62-4A94-A78B-3C8AAE46E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ADB94-2871-42AA-9513-53395A198FD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446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43BAC44-E2FB-4FBF-825E-C480FD1BFE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914E74-8780-40BD-A58C-DF145D3D59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AA4D5-2F71-47A1-8EC6-D19D705250AC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8036BE3-D26F-471C-B38E-AF5FB48749A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314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845EC87-AB10-46CA-AF6D-BC2DADC830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152B99-9BD3-4141-845F-9DCDBD1535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441AE-AFEE-439E-9BF5-8DC55CD37B94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B54A7C6-267C-48AC-AAC8-C14CB69069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27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2478B6-92F1-4D69-9651-A763B11A07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FE109F2-708C-496D-9795-A1FB539A3A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6C3AC-9D07-467B-B3BA-8D3234B6000B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1DFA6E7-B1FD-4695-8BC1-F4F0C2DBE5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960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7472EBF-41F9-4013-8499-C6649C0D63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0FB6D6-210F-467D-ACE8-01386C9D90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8C4EB-7546-4994-987C-008F0B425D5B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5696B96-C736-40CA-A3B3-92645A2DD07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209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D3F3F2-4691-4CA2-A2BF-B4CAD6E278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99691BB-2411-4C5D-AC3A-A89D8A5F3E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D86EE-F15A-40F6-ABC8-1274F96025C0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6EE40DF-CAE8-4363-9847-31312420EAC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59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B69A523-319E-4044-9731-3A8E74E457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145943A-B992-4C1F-9E9F-1FCD5877E2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21794-169E-4CF6-A354-658CBCDE783F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881D719D-E4A2-4C08-AC99-3D7786485A8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658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73A1D-E598-4CB9-B96D-71A81B4D00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BAAB22-163E-4905-BB91-140D345D12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1CA93-DC2C-4684-83DE-79BC6CA6BDE0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2A5398AF-069C-44B5-887C-31C54FE1E8A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983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6397A74-5E54-4927-B511-3B18CAE7C2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8FD9B34-781D-4EEE-8C44-21C418E3F1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8D644-8973-44CC-AA41-727024AAC449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3E22BD41-CFD3-4EB0-BE6B-9A66356C2D7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025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0098A7D-07D8-4AC0-898D-6F6C877528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8C7AACA-53E8-4760-86AE-77FE44B5E7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F8145-C9E8-4254-B33F-3E855E4D1754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68CB774-E4C1-40C2-9124-0219FBBE6A5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657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BE1492C-D647-49F2-BB7C-3EB545280B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DAB5E81-5E2A-4940-8D40-883314D53E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75776-27DC-4AA4-B670-46F583CA81C5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31BBDE0-DD17-4174-BC6F-7ED076E3B8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907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>
            <a:extLst>
              <a:ext uri="{FF2B5EF4-FFF2-40B4-BE49-F238E27FC236}">
                <a16:creationId xmlns:a16="http://schemas.microsoft.com/office/drawing/2014/main" id="{F9785DE7-A10B-4CC0-A131-D2AB9724B3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6099" name="Rectangle 3">
            <a:extLst>
              <a:ext uri="{FF2B5EF4-FFF2-40B4-BE49-F238E27FC236}">
                <a16:creationId xmlns:a16="http://schemas.microsoft.com/office/drawing/2014/main" id="{E1FCAA63-8E87-450B-B7C2-399C2D061B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anose="020B0A04020102020204" pitchFamily="34" charset="0"/>
              </a:defRPr>
            </a:lvl1pPr>
          </a:lstStyle>
          <a:p>
            <a:fld id="{EA631C4B-C4CB-495B-AC72-145ED95FF07F}" type="slidenum">
              <a:rPr lang="zh-TW" altLang="en-US"/>
              <a:pPr/>
              <a:t>‹#›</a:t>
            </a:fld>
            <a:endParaRPr lang="en-US" altLang="zh-TW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36C4B4C-D808-400F-A706-CE608D91662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" name="Rectangle 5">
              <a:extLst>
                <a:ext uri="{FF2B5EF4-FFF2-40B4-BE49-F238E27FC236}">
                  <a16:creationId xmlns:a16="http://schemas.microsoft.com/office/drawing/2014/main" id="{BDA6BA4D-8362-493F-960F-07825ADF4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defRPr/>
              </a:pPr>
              <a:endParaRPr kumimoji="0" lang="zh-TW" altLang="en-US" sz="2400"/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FF9918BF-4D93-44A0-87FB-938317F1D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 sz="2400"/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E58F15F0-95D4-42AA-A211-EAEB41567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A89A4965-C6D6-49B6-A6F7-77F17D37D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3BF57F9A-0CC3-40AA-8845-02918EC3E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34D3330C-1450-4C81-9322-F1D053184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CBF5F34B-112B-41DE-8AAB-AC6027515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 sz="2400"/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3885B317-38AE-4019-AED2-53C814399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F00132C5-AA1C-42B3-A3AC-9F684A821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A75C17E3-41E0-4F8D-B31A-619D09717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B7C9D2B0-A2D1-437C-B9C9-D0E50C0C2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16112" name="Rectangle 16">
            <a:extLst>
              <a:ext uri="{FF2B5EF4-FFF2-40B4-BE49-F238E27FC236}">
                <a16:creationId xmlns:a16="http://schemas.microsoft.com/office/drawing/2014/main" id="{450A5B8B-E7DA-4D57-A0BE-48CACB8FA9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2" name="圖片 1">
            <a:extLst>
              <a:ext uri="{FF2B5EF4-FFF2-40B4-BE49-F238E27FC236}">
                <a16:creationId xmlns:a16="http://schemas.microsoft.com/office/drawing/2014/main" id="{F1419B4A-3492-4C4D-BA6F-555DD8BFF7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6700838"/>
            <a:ext cx="1006475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36087F2-AB68-424F-BB19-5AA747EC22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65288" y="1866900"/>
            <a:ext cx="7443787" cy="2209800"/>
          </a:xfrm>
        </p:spPr>
        <p:txBody>
          <a:bodyPr/>
          <a:lstStyle/>
          <a:p>
            <a:pPr algn="ctr" eaLnBrk="1" hangingPunct="1"/>
            <a:r>
              <a:rPr lang="zh-TW" altLang="en-US" sz="4300" b="1" dirty="0">
                <a:solidFill>
                  <a:schemeClr val="bg1"/>
                </a:solidFill>
              </a:rPr>
              <a:t>第十六章</a:t>
            </a:r>
            <a:br>
              <a:rPr lang="zh-TW" altLang="en-US" sz="4300" b="1" dirty="0">
                <a:solidFill>
                  <a:schemeClr val="bg1"/>
                </a:solidFill>
              </a:rPr>
            </a:br>
            <a:r>
              <a:rPr lang="zh-TW" altLang="en-US" sz="4300" b="1" dirty="0">
                <a:solidFill>
                  <a:schemeClr val="bg1"/>
                </a:solidFill>
              </a:rPr>
              <a:t>深度學習在電腦視覺的應用</a:t>
            </a:r>
          </a:p>
        </p:txBody>
      </p:sp>
      <p:sp>
        <p:nvSpPr>
          <p:cNvPr id="3075" name="Rectangle 18">
            <a:extLst>
              <a:ext uri="{FF2B5EF4-FFF2-40B4-BE49-F238E27FC236}">
                <a16:creationId xmlns:a16="http://schemas.microsoft.com/office/drawing/2014/main" id="{670007A7-D498-41CC-B26C-7A40244D6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394B99F-A2C8-47AD-A15B-036C8DD7551F}" type="slidenum">
              <a:rPr kumimoji="0" lang="zh-TW" altLang="en-US">
                <a:latin typeface="Arial Black" panose="020B0A04020102020204" pitchFamily="34" charset="0"/>
              </a:rPr>
              <a:pPr/>
              <a:t>1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pic>
        <p:nvPicPr>
          <p:cNvPr id="3076" name="圖片 9">
            <a:extLst>
              <a:ext uri="{FF2B5EF4-FFF2-40B4-BE49-F238E27FC236}">
                <a16:creationId xmlns:a16="http://schemas.microsoft.com/office/drawing/2014/main" id="{3C7C0056-EBAC-4899-8E11-47BF5698B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19813"/>
            <a:ext cx="9794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AFD0228-E01E-4B47-B5CA-D588CE3457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771728"/>
              </a:xfrm>
            </p:spPr>
            <p:txBody>
              <a:bodyPr/>
              <a:lstStyle/>
              <a:p>
                <a:endParaRPr lang="en-US" altLang="zh-TW" sz="2200" dirty="0">
                  <a:latin typeface="+mn-ea"/>
                </a:endParaRPr>
              </a:p>
              <a:p>
                <a:endParaRPr lang="en-US" altLang="zh-TW" sz="2200" dirty="0">
                  <a:latin typeface="+mn-ea"/>
                </a:endParaRPr>
              </a:p>
              <a:p>
                <a:r>
                  <a:rPr lang="zh-TW" altLang="zh-TW" sz="2200" dirty="0">
                    <a:latin typeface="+mn-ea"/>
                  </a:rPr>
                  <a:t>計算總誤差</a:t>
                </a:r>
                <a:endParaRPr lang="en-US" altLang="zh-TW" sz="22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20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zh-TW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TW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TW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zh-TW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TW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TW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zh-TW" altLang="zh-TW" sz="22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16.2.4</m:t>
                          </m:r>
                        </m:e>
                      </m:d>
                    </m:oMath>
                  </m:oMathPara>
                </a14:m>
                <a:endParaRPr lang="en-US" altLang="zh-TW" sz="2200" dirty="0">
                  <a:latin typeface="+mn-ea"/>
                </a:endParaRPr>
              </a:p>
              <a:p>
                <a:endParaRPr lang="en-US" altLang="zh-TW" sz="2200" dirty="0">
                  <a:latin typeface="+mn-ea"/>
                </a:endParaRPr>
              </a:p>
              <a:p>
                <a:r>
                  <a:rPr lang="zh-TW" altLang="zh-TW" sz="2200" dirty="0">
                    <a:latin typeface="+mn-ea"/>
                  </a:rPr>
                  <a:t>以更新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zh-TW" altLang="zh-TW" sz="2200" dirty="0">
                    <a:latin typeface="+mn-ea"/>
                  </a:rPr>
                  <a:t>為例子，得到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TW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den>
                    </m:f>
                    <m:r>
                      <a:rPr lang="en-US" altLang="zh-TW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zh-TW" sz="2200" dirty="0">
                    <a:latin typeface="+mn-ea"/>
                  </a:rPr>
                  <a:t>值為</a:t>
                </a:r>
                <a:endParaRPr lang="en-US" altLang="zh-TW" sz="2200" dirty="0">
                  <a:latin typeface="+mn-ea"/>
                </a:endParaRPr>
              </a:p>
              <a:p>
                <a:endParaRPr lang="zh-TW" altLang="zh-TW" sz="22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200"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200"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zh-TW" sz="22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(16.2.5)</m:t>
                      </m:r>
                    </m:oMath>
                  </m:oMathPara>
                </a14:m>
                <a:endParaRPr lang="zh-TW" altLang="zh-TW" sz="2200" dirty="0">
                  <a:latin typeface="+mn-ea"/>
                </a:endParaRPr>
              </a:p>
              <a:p>
                <a:pPr marL="0" indent="0">
                  <a:buNone/>
                </a:pPr>
                <a:endParaRPr lang="zh-TW" altLang="zh-TW" sz="2200" dirty="0">
                  <a:latin typeface="+mn-ea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AFD0228-E01E-4B47-B5CA-D588CE3457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771728"/>
              </a:xfrm>
              <a:blipFill>
                <a:blip r:embed="rId2"/>
                <a:stretch>
                  <a:fillRect l="-296" r="-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B87049F-5917-498F-BFE3-73A38C284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819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2DAFE6A-8DAC-418A-9ED3-A0B2547E2C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6048672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zh-TW" sz="2200" dirty="0">
                  <a:latin typeface="+mn-ea"/>
                </a:endParaRPr>
              </a:p>
              <a:p>
                <a:r>
                  <a:rPr lang="zh-TW" altLang="zh-TW" sz="2200" dirty="0">
                    <a:latin typeface="+mn-ea"/>
                  </a:rPr>
                  <a:t>將公式</a:t>
                </a:r>
                <a:r>
                  <a:rPr lang="zh-TW" altLang="en-US" sz="2200" dirty="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>
                            <a:latin typeface="Cambria Math" panose="02040503050406030204" pitchFamily="18" charset="0"/>
                          </a:rPr>
                          <m:t>16.2.5</m:t>
                        </m:r>
                      </m:e>
                    </m:d>
                  </m:oMath>
                </a14:m>
                <a:r>
                  <a:rPr lang="zh-TW" altLang="zh-TW" sz="2200" dirty="0">
                    <a:latin typeface="+mn-ea"/>
                  </a:rPr>
                  <a:t>拆開分別計算</a:t>
                </a:r>
                <a:endParaRPr lang="en-US" altLang="zh-TW" sz="2200" dirty="0">
                  <a:latin typeface="+mn-ea"/>
                </a:endParaRPr>
              </a:p>
              <a:p>
                <a:endParaRPr lang="zh-TW" altLang="zh-TW" sz="22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TW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TW" alt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TW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∗−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1+0 </m:t>
                      </m:r>
                    </m:oMath>
                    <m:oMath xmlns:m="http://schemas.openxmlformats.org/officeDocument/2006/math"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         =0.644051203698</m:t>
                      </m:r>
                    </m:oMath>
                  </m:oMathPara>
                </a14:m>
                <a:endParaRPr lang="en-US" altLang="zh-TW" sz="220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zh-TW" sz="2200" dirty="0">
                  <a:latin typeface="+mn-ea"/>
                </a:endParaRPr>
              </a:p>
              <a:p>
                <a:r>
                  <a:rPr lang="zh-TW" altLang="zh-TW" sz="2200" dirty="0">
                    <a:latin typeface="+mn-ea"/>
                  </a:rPr>
                  <a:t>利用作業</a:t>
                </a:r>
                <a:r>
                  <a:rPr lang="en-US" altLang="zh-TW" sz="2200" dirty="0">
                    <a:latin typeface="+mn-ea"/>
                  </a:rPr>
                  <a:t>1</a:t>
                </a:r>
                <a:r>
                  <a:rPr lang="zh-TW" altLang="zh-TW" sz="2200" dirty="0">
                    <a:latin typeface="+mn-ea"/>
                  </a:rPr>
                  <a:t>的解答，我們得到</a:t>
                </a:r>
                <a:endParaRPr lang="en-US" altLang="zh-TW" sz="2200" dirty="0">
                  <a:latin typeface="+mn-ea"/>
                </a:endParaRPr>
              </a:p>
              <a:p>
                <a:endParaRPr lang="zh-TW" altLang="zh-TW" sz="2200" dirty="0">
                  <a:latin typeface="+mn-ea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200"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     =0.190439009974</m:t>
                      </m:r>
                    </m:oMath>
                  </m:oMathPara>
                </a14:m>
                <a:endParaRPr lang="zh-TW" altLang="zh-TW" sz="2200" dirty="0">
                  <a:latin typeface="+mn-ea"/>
                </a:endParaRPr>
              </a:p>
              <a:p>
                <a:pPr marL="0" indent="0" algn="ctr">
                  <a:buNone/>
                </a:pPr>
                <a:r>
                  <a:rPr lang="en-US" altLang="zh-TW" sz="2200" dirty="0">
                    <a:latin typeface="+mn-ea"/>
                  </a:rPr>
                  <a:t> </a:t>
                </a:r>
                <a:endParaRPr lang="zh-TW" altLang="zh-TW" sz="2200" dirty="0">
                  <a:latin typeface="+mn-ea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TW" sz="2200">
                                  <a:latin typeface="Cambria Math" panose="02040503050406030204" pitchFamily="18" charset="0"/>
                                </a:rPr>
                                <m:t>’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+0+0</m:t>
                      </m:r>
                    </m:oMath>
                    <m:oMath xmlns:m="http://schemas.openxmlformats.org/officeDocument/2006/math"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     =</m:t>
                      </m:r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0.627147766313</m:t>
                      </m:r>
                    </m:oMath>
                  </m:oMathPara>
                </a14:m>
                <a:endParaRPr lang="zh-TW" altLang="zh-TW" sz="2200" dirty="0">
                  <a:latin typeface="+mn-ea"/>
                </a:endParaRPr>
              </a:p>
              <a:p>
                <a:endParaRPr lang="zh-TW" altLang="en-US" sz="2200" dirty="0">
                  <a:latin typeface="+mn-ea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2DAFE6A-8DAC-418A-9ED3-A0B2547E2C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6048672"/>
              </a:xfrm>
              <a:blipFill>
                <a:blip r:embed="rId2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CEBA54-C4A2-45AF-9A49-5D5A0DE76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782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A997064-B2DD-465E-98AC-0DB93D27AE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88632"/>
              </a:xfrm>
            </p:spPr>
            <p:txBody>
              <a:bodyPr/>
              <a:lstStyle/>
              <a:p>
                <a:endParaRPr lang="en-US" altLang="zh-TW" sz="220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zh-TW" sz="2200" dirty="0">
                  <a:latin typeface="+mn-ea"/>
                </a:endParaRPr>
              </a:p>
              <a:p>
                <a:r>
                  <a:rPr lang="zh-TW" altLang="zh-TW" sz="2200" dirty="0">
                    <a:latin typeface="+mn-ea"/>
                  </a:rPr>
                  <a:t>利用以上三個偏微的結果，式</a:t>
                </a:r>
                <a:r>
                  <a:rPr lang="zh-TW" altLang="en-US" sz="2200" dirty="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>
                        <a:latin typeface="Cambria Math" panose="02040503050406030204" pitchFamily="18" charset="0"/>
                      </a:rPr>
                      <m:t>(16.2.5)</m:t>
                    </m:r>
                  </m:oMath>
                </a14:m>
                <a:r>
                  <a:rPr lang="zh-TW" altLang="zh-TW" sz="2200" dirty="0">
                    <a:latin typeface="+mn-ea"/>
                  </a:rPr>
                  <a:t>可改寫為</a:t>
                </a:r>
                <a:endParaRPr lang="en-US" altLang="zh-TW" sz="2200" dirty="0">
                  <a:latin typeface="+mn-ea"/>
                </a:endParaRPr>
              </a:p>
              <a:p>
                <a:endParaRPr lang="zh-TW" altLang="zh-TW" sz="22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zh-TW" sz="22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(16.2.6)</m:t>
                      </m:r>
                    </m:oMath>
                  </m:oMathPara>
                </a14:m>
                <a:endParaRPr lang="en-US" altLang="zh-TW" sz="2200" dirty="0">
                  <a:latin typeface="+mn-ea"/>
                </a:endParaRPr>
              </a:p>
              <a:p>
                <a:pPr marL="0" indent="0">
                  <a:buNone/>
                </a:pPr>
                <a:endParaRPr lang="zh-TW" altLang="zh-TW" sz="2200" dirty="0">
                  <a:latin typeface="+mn-ea"/>
                </a:endParaRPr>
              </a:p>
              <a:p>
                <a:r>
                  <a:rPr lang="zh-TW" altLang="zh-TW" sz="2200" dirty="0">
                    <a:latin typeface="+mn-ea"/>
                  </a:rPr>
                  <a:t>假設 </a:t>
                </a:r>
                <a:r>
                  <a:rPr lang="en-US" altLang="zh-TW" sz="2200" dirty="0">
                    <a:latin typeface="+mn-ea"/>
                  </a:rPr>
                  <a:t>𝜂 </a:t>
                </a:r>
                <a:r>
                  <a:rPr lang="zh-TW" altLang="zh-TW" sz="2200" dirty="0">
                    <a:latin typeface="+mn-ea"/>
                  </a:rPr>
                  <a:t>代表學習速率且假設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TW" sz="2200" i="1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zh-TW" altLang="zh-TW" sz="2200" dirty="0">
                    <a:latin typeface="+mn-ea"/>
                  </a:rPr>
                  <a:t>， 則</a:t>
                </a:r>
                <a14:m>
                  <m:oMath xmlns:m="http://schemas.openxmlformats.org/officeDocument/2006/math">
                    <m:r>
                      <a:rPr lang="zh-TW" altLang="zh-TW" sz="2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5 </m:t>
                        </m:r>
                      </m:sub>
                    </m:sSub>
                  </m:oMath>
                </a14:m>
                <a:r>
                  <a:rPr lang="zh-TW" altLang="zh-TW" sz="2200" dirty="0">
                    <a:latin typeface="+mn-ea"/>
                  </a:rPr>
                  <a:t>的權重值更動為</a:t>
                </a:r>
                <a:endParaRPr lang="en-US" altLang="zh-TW" sz="2200" dirty="0">
                  <a:latin typeface="+mn-ea"/>
                </a:endParaRPr>
              </a:p>
              <a:p>
                <a:endParaRPr lang="zh-TW" altLang="zh-TW" sz="22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  <m:oMath xmlns:m="http://schemas.openxmlformats.org/officeDocument/2006/math"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       =0.469231510058</m:t>
                      </m:r>
                    </m:oMath>
                  </m:oMathPara>
                </a14:m>
                <a:endParaRPr lang="zh-TW" altLang="zh-TW" sz="22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(16.2.7)</m:t>
                      </m:r>
                    </m:oMath>
                  </m:oMathPara>
                </a14:m>
                <a:endParaRPr lang="zh-TW" altLang="zh-TW" sz="2200" dirty="0">
                  <a:latin typeface="+mn-ea"/>
                </a:endParaRP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A997064-B2DD-465E-98AC-0DB93D27A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88632"/>
              </a:xfrm>
              <a:blipFill>
                <a:blip r:embed="rId2"/>
                <a:stretch>
                  <a:fillRect l="-296" r="-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19F54D-0D15-448A-A607-F53956D48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1219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>
            <a:extLst>
              <a:ext uri="{FF2B5EF4-FFF2-40B4-BE49-F238E27FC236}">
                <a16:creationId xmlns:a16="http://schemas.microsoft.com/office/drawing/2014/main" id="{5BCB815B-8936-49E3-970E-628C4E7D8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1371600"/>
          </a:xfrm>
        </p:spPr>
        <p:txBody>
          <a:bodyPr/>
          <a:lstStyle/>
          <a:p>
            <a:pPr eaLnBrk="1" hangingPunct="1"/>
            <a:r>
              <a:rPr lang="zh-TW" altLang="en-US" dirty="0"/>
              <a:t>1</a:t>
            </a:r>
            <a:r>
              <a:rPr lang="en-US" altLang="zh-TW" dirty="0"/>
              <a:t>6</a:t>
            </a:r>
            <a:r>
              <a:rPr lang="zh-TW" altLang="en-US" dirty="0"/>
              <a:t>.3 </a:t>
            </a:r>
            <a:r>
              <a:rPr lang="zh-TW" altLang="zh-TW" dirty="0"/>
              <a:t>三個著名的深度學習架構</a:t>
            </a:r>
            <a:endParaRPr lang="zh-TW" altLang="en-US" dirty="0"/>
          </a:p>
        </p:txBody>
      </p:sp>
      <p:sp>
        <p:nvSpPr>
          <p:cNvPr id="7171" name="投影片編號版面配置區 3">
            <a:extLst>
              <a:ext uri="{FF2B5EF4-FFF2-40B4-BE49-F238E27FC236}">
                <a16:creationId xmlns:a16="http://schemas.microsoft.com/office/drawing/2014/main" id="{CC6A44BB-563B-4B45-8057-87D237BA5A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2B9DD40-CDE5-4A80-A5DA-11653C5C6630}" type="slidenum">
              <a:rPr kumimoji="0" lang="zh-TW" altLang="en-US">
                <a:latin typeface="Arial Black" panose="020B0A04020102020204" pitchFamily="34" charset="0"/>
              </a:rPr>
              <a:pPr/>
              <a:t>13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7172" name="Rectangle 15">
            <a:extLst>
              <a:ext uri="{FF2B5EF4-FFF2-40B4-BE49-F238E27FC236}">
                <a16:creationId xmlns:a16="http://schemas.microsoft.com/office/drawing/2014/main" id="{BB66847F-C136-48F9-ACB6-913703704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12875"/>
            <a:ext cx="8458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sz="2200" dirty="0">
                <a:latin typeface="+mn-ea"/>
                <a:ea typeface="+mn-ea"/>
              </a:rPr>
              <a:t>CNN</a:t>
            </a:r>
            <a:r>
              <a:rPr lang="zh-TW" altLang="zh-TW" sz="2200" dirty="0">
                <a:latin typeface="+mn-ea"/>
                <a:ea typeface="+mn-ea"/>
              </a:rPr>
              <a:t>中的基本運算元件</a:t>
            </a:r>
            <a:endParaRPr lang="en-US" altLang="zh-TW" sz="2200" dirty="0">
              <a:latin typeface="+mn-ea"/>
              <a:ea typeface="+mn-ea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TW" altLang="zh-TW" sz="2200" dirty="0">
                <a:latin typeface="+mn-ea"/>
                <a:ea typeface="+mn-ea"/>
              </a:rPr>
              <a:t>卷積層 </a:t>
            </a:r>
            <a:r>
              <a:rPr lang="en-US" altLang="zh-TW" sz="2200" dirty="0">
                <a:latin typeface="+mn-ea"/>
                <a:ea typeface="+mn-ea"/>
              </a:rPr>
              <a:t>(Convolutional Layer: CONV) </a:t>
            </a:r>
            <a:r>
              <a:rPr lang="zh-TW" altLang="zh-TW" sz="2200" dirty="0">
                <a:latin typeface="+mn-ea"/>
                <a:ea typeface="+mn-ea"/>
              </a:rPr>
              <a:t>與池化層 </a:t>
            </a:r>
            <a:r>
              <a:rPr lang="en-US" altLang="zh-TW" sz="2200" dirty="0">
                <a:latin typeface="+mn-ea"/>
                <a:ea typeface="+mn-ea"/>
              </a:rPr>
              <a:t>(Pooling Layer: POOL)</a:t>
            </a:r>
            <a:r>
              <a:rPr lang="zh-TW" altLang="en-US" sz="2200" dirty="0" smtClean="0">
                <a:latin typeface="+mn-ea"/>
                <a:ea typeface="+mn-ea"/>
              </a:rPr>
              <a:t>：</a:t>
            </a:r>
            <a:r>
              <a:rPr lang="zh-TW" altLang="zh-TW" sz="2200" dirty="0" smtClean="0">
                <a:latin typeface="+mn-ea"/>
                <a:ea typeface="+mn-ea"/>
              </a:rPr>
              <a:t>影像特徵 </a:t>
            </a:r>
            <a:r>
              <a:rPr lang="en-US" altLang="zh-TW" sz="2200" dirty="0">
                <a:latin typeface="+mn-ea"/>
                <a:ea typeface="+mn-ea"/>
              </a:rPr>
              <a:t>(Feature) </a:t>
            </a:r>
            <a:r>
              <a:rPr lang="zh-TW" altLang="zh-TW" sz="2200" dirty="0">
                <a:latin typeface="+mn-ea"/>
                <a:ea typeface="+mn-ea"/>
              </a:rPr>
              <a:t>的提取</a:t>
            </a:r>
            <a:endParaRPr lang="en-US" altLang="zh-TW" sz="2200" dirty="0">
              <a:latin typeface="+mn-ea"/>
              <a:ea typeface="+mn-ea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zh-TW" altLang="zh-TW" sz="2200" dirty="0">
                <a:latin typeface="+mn-ea"/>
                <a:ea typeface="+mn-ea"/>
              </a:rPr>
              <a:t>全連接層</a:t>
            </a:r>
            <a:r>
              <a:rPr lang="en-US" altLang="zh-TW" sz="2200" dirty="0">
                <a:latin typeface="+mn-ea"/>
                <a:ea typeface="+mn-ea"/>
              </a:rPr>
              <a:t> (Fully Connected Layer: FC)</a:t>
            </a:r>
            <a:r>
              <a:rPr lang="zh-TW" altLang="en-US" sz="2200" dirty="0" smtClean="0">
                <a:latin typeface="+mn-ea"/>
                <a:ea typeface="+mn-ea"/>
              </a:rPr>
              <a:t>：</a:t>
            </a:r>
            <a:r>
              <a:rPr lang="zh-TW" altLang="zh-TW" sz="2200" dirty="0" smtClean="0">
                <a:latin typeface="+mn-ea"/>
                <a:ea typeface="+mn-ea"/>
              </a:rPr>
              <a:t>把</a:t>
            </a:r>
            <a:r>
              <a:rPr lang="zh-TW" altLang="zh-TW" sz="2200" dirty="0">
                <a:latin typeface="+mn-ea"/>
                <a:ea typeface="+mn-ea"/>
              </a:rPr>
              <a:t>先前提取的特徵去做分類。</a:t>
            </a:r>
            <a:endParaRPr lang="zh-TW" altLang="en-US" sz="2200" dirty="0">
              <a:latin typeface="+mn-ea"/>
              <a:ea typeface="+mn-ea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671ADA8-1A16-4A25-81CB-34432F3DCAE5}"/>
              </a:ext>
            </a:extLst>
          </p:cNvPr>
          <p:cNvGrpSpPr/>
          <p:nvPr/>
        </p:nvGrpSpPr>
        <p:grpSpPr>
          <a:xfrm>
            <a:off x="0" y="3645024"/>
            <a:ext cx="9144000" cy="2776374"/>
            <a:chOff x="0" y="3645024"/>
            <a:chExt cx="9144000" cy="2776374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215D4C1-4C2B-4039-B749-AE9E17B93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345" y="3645024"/>
              <a:ext cx="8253428" cy="2160240"/>
            </a:xfrm>
            <a:prstGeom prst="rect">
              <a:avLst/>
            </a:prstGeom>
          </p:spPr>
        </p:pic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0362FFE4-D38F-457E-8DA6-81813C30FF02}"/>
                </a:ext>
              </a:extLst>
            </p:cNvPr>
            <p:cNvSpPr txBox="1"/>
            <p:nvPr/>
          </p:nvSpPr>
          <p:spPr>
            <a:xfrm>
              <a:off x="0" y="6021288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2000" dirty="0">
                  <a:latin typeface="+mn-ea"/>
                  <a:ea typeface="+mn-ea"/>
                </a:rPr>
                <a:t>圖 </a:t>
              </a:r>
              <a:r>
                <a:rPr lang="en-US" altLang="zh-TW" sz="2000" dirty="0">
                  <a:latin typeface="+mn-ea"/>
                  <a:ea typeface="+mn-ea"/>
                </a:rPr>
                <a:t>16.3.1 </a:t>
              </a:r>
              <a:r>
                <a:rPr lang="zh-TW" altLang="zh-TW" sz="2000" dirty="0">
                  <a:latin typeface="+mn-ea"/>
                  <a:ea typeface="+mn-ea"/>
                </a:rPr>
                <a:t>卷積神經網路結構圖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EF90BB-1616-4012-B8FB-4C86E515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17" y="476672"/>
            <a:ext cx="8229600" cy="2664296"/>
          </a:xfrm>
        </p:spPr>
        <p:txBody>
          <a:bodyPr/>
          <a:lstStyle/>
          <a:p>
            <a:endParaRPr lang="en-US" altLang="zh-TW" sz="2200" dirty="0">
              <a:latin typeface="+mn-ea"/>
            </a:endParaRPr>
          </a:p>
          <a:p>
            <a:endParaRPr lang="en-US" altLang="zh-TW" sz="2200" dirty="0">
              <a:latin typeface="+mn-ea"/>
            </a:endParaRPr>
          </a:p>
          <a:p>
            <a:r>
              <a:rPr lang="zh-TW" altLang="en-US" sz="2200" dirty="0">
                <a:latin typeface="+mn-ea"/>
              </a:rPr>
              <a:t>範例</a:t>
            </a:r>
            <a:r>
              <a:rPr lang="en-US" altLang="zh-TW" sz="2200" dirty="0">
                <a:latin typeface="+mn-ea"/>
              </a:rPr>
              <a:t>2</a:t>
            </a:r>
            <a:r>
              <a:rPr lang="zh-TW" altLang="en-US" sz="2200" dirty="0">
                <a:latin typeface="+mn-ea"/>
              </a:rPr>
              <a:t>：</a:t>
            </a:r>
            <a:r>
              <a:rPr lang="zh-TW" altLang="zh-TW" sz="2200" dirty="0">
                <a:latin typeface="+mn-ea"/>
              </a:rPr>
              <a:t>卷積的運算方式</a:t>
            </a:r>
            <a:endParaRPr lang="en-US" altLang="zh-TW" sz="2200" dirty="0">
              <a:latin typeface="+mn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CF46CB-3795-44E1-8865-FA3AAEF45C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14</a:t>
            </a:fld>
            <a:endParaRPr lang="en-US" altLang="zh-TW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EDB838CA-433D-437A-AA12-15B0AFD10C6E}"/>
              </a:ext>
            </a:extLst>
          </p:cNvPr>
          <p:cNvGrpSpPr/>
          <p:nvPr/>
        </p:nvGrpSpPr>
        <p:grpSpPr>
          <a:xfrm>
            <a:off x="0" y="2252870"/>
            <a:ext cx="9276522" cy="3376440"/>
            <a:chOff x="0" y="2360816"/>
            <a:chExt cx="9144000" cy="3268494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33D3A22C-BCC4-4614-8CCD-38991E07F18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18444" y="2360816"/>
              <a:ext cx="6895345" cy="2648339"/>
              <a:chOff x="0" y="0"/>
              <a:chExt cx="5628935" cy="2162965"/>
            </a:xfrm>
          </p:grpSpPr>
          <p:pic>
            <p:nvPicPr>
              <p:cNvPr id="6" name="table">
                <a:extLst>
                  <a:ext uri="{FF2B5EF4-FFF2-40B4-BE49-F238E27FC236}">
                    <a16:creationId xmlns:a16="http://schemas.microsoft.com/office/drawing/2014/main" id="{89FF640C-C04F-42B5-A3BD-3A49674F4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47666" y="484496"/>
                <a:ext cx="971550" cy="971550"/>
              </a:xfrm>
              <a:prstGeom prst="rect">
                <a:avLst/>
              </a:prstGeom>
            </p:spPr>
          </p:pic>
          <p:pic>
            <p:nvPicPr>
              <p:cNvPr id="7" name="table">
                <a:extLst>
                  <a:ext uri="{FF2B5EF4-FFF2-40B4-BE49-F238E27FC236}">
                    <a16:creationId xmlns:a16="http://schemas.microsoft.com/office/drawing/2014/main" id="{2CF04C82-1864-499B-A5DE-F44753BAC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978025" cy="1943100"/>
              </a:xfrm>
              <a:prstGeom prst="rect">
                <a:avLst/>
              </a:prstGeom>
            </p:spPr>
          </p:pic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E7E058C-8486-418F-9968-535F3E70DD60}"/>
                  </a:ext>
                </a:extLst>
              </p:cNvPr>
              <p:cNvSpPr/>
              <p:nvPr/>
            </p:nvSpPr>
            <p:spPr>
              <a:xfrm>
                <a:off x="0" y="6824"/>
                <a:ext cx="968952" cy="97155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pic>
            <p:nvPicPr>
              <p:cNvPr id="9" name="table">
                <a:extLst>
                  <a:ext uri="{FF2B5EF4-FFF2-40B4-BE49-F238E27FC236}">
                    <a16:creationId xmlns:a16="http://schemas.microsoft.com/office/drawing/2014/main" id="{CDA13E06-3E7D-4724-8D17-4893C8895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9045" y="320722"/>
                <a:ext cx="1323340" cy="1295400"/>
              </a:xfrm>
              <a:prstGeom prst="rect">
                <a:avLst/>
              </a:prstGeom>
            </p:spPr>
          </p:pic>
          <p:pic>
            <p:nvPicPr>
              <p:cNvPr id="10" name="table">
                <a:extLst>
                  <a:ext uri="{FF2B5EF4-FFF2-40B4-BE49-F238E27FC236}">
                    <a16:creationId xmlns:a16="http://schemas.microsoft.com/office/drawing/2014/main" id="{A904C56F-3D38-4B35-BB74-A029472AF7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8328" y="484496"/>
                <a:ext cx="971550" cy="971550"/>
              </a:xfrm>
              <a:prstGeom prst="rect">
                <a:avLst/>
              </a:prstGeom>
            </p:spPr>
          </p:pic>
          <p:cxnSp>
            <p:nvCxnSpPr>
              <p:cNvPr id="11" name="直線單箭頭接點 10">
                <a:extLst>
                  <a:ext uri="{FF2B5EF4-FFF2-40B4-BE49-F238E27FC236}">
                    <a16:creationId xmlns:a16="http://schemas.microsoft.com/office/drawing/2014/main" id="{7B423C05-F628-4C10-8BFC-75B1963AFA49}"/>
                  </a:ext>
                </a:extLst>
              </p:cNvPr>
              <p:cNvCxnSpPr/>
              <p:nvPr/>
            </p:nvCxnSpPr>
            <p:spPr>
              <a:xfrm>
                <a:off x="3780430" y="1044054"/>
                <a:ext cx="3333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>
                <a:extLst>
                  <a:ext uri="{FF2B5EF4-FFF2-40B4-BE49-F238E27FC236}">
                    <a16:creationId xmlns:a16="http://schemas.microsoft.com/office/drawing/2014/main" id="{59E16B87-3A75-49E8-B398-C37383BAD8F6}"/>
                  </a:ext>
                </a:extLst>
              </p:cNvPr>
              <p:cNvCxnSpPr/>
              <p:nvPr/>
            </p:nvCxnSpPr>
            <p:spPr>
              <a:xfrm>
                <a:off x="968991" y="0"/>
                <a:ext cx="2654298" cy="48577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id="{C0859439-F874-4FFA-9AB2-AFF1CC5BF48F}"/>
                  </a:ext>
                </a:extLst>
              </p:cNvPr>
              <p:cNvCxnSpPr/>
              <p:nvPr/>
            </p:nvCxnSpPr>
            <p:spPr>
              <a:xfrm>
                <a:off x="0" y="968991"/>
                <a:ext cx="2654299" cy="48577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字方塊 1">
                <a:extLst>
                  <a:ext uri="{FF2B5EF4-FFF2-40B4-BE49-F238E27FC236}">
                    <a16:creationId xmlns:a16="http://schemas.microsoft.com/office/drawing/2014/main" id="{A006412F-CD92-4453-94EA-591972EE5FC1}"/>
                  </a:ext>
                </a:extLst>
              </p:cNvPr>
              <p:cNvSpPr txBox="1"/>
              <p:nvPr/>
            </p:nvSpPr>
            <p:spPr>
              <a:xfrm>
                <a:off x="0" y="1943966"/>
                <a:ext cx="1978135" cy="21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2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輸入</a:t>
                </a:r>
                <a:endParaRPr lang="zh-TW" sz="12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  <p:sp>
            <p:nvSpPr>
              <p:cNvPr id="15" name="文字方塊 2">
                <a:extLst>
                  <a:ext uri="{FF2B5EF4-FFF2-40B4-BE49-F238E27FC236}">
                    <a16:creationId xmlns:a16="http://schemas.microsoft.com/office/drawing/2014/main" id="{C3FE94B4-F744-48E5-8AE5-3E6D61A7E393}"/>
                  </a:ext>
                </a:extLst>
              </p:cNvPr>
              <p:cNvSpPr txBox="1"/>
              <p:nvPr/>
            </p:nvSpPr>
            <p:spPr>
              <a:xfrm>
                <a:off x="2640575" y="1452723"/>
                <a:ext cx="996861" cy="21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2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卷積核</a:t>
                </a:r>
                <a:endParaRPr lang="zh-TW" sz="12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  <p:sp>
            <p:nvSpPr>
              <p:cNvPr id="16" name="文字方塊 3">
                <a:extLst>
                  <a:ext uri="{FF2B5EF4-FFF2-40B4-BE49-F238E27FC236}">
                    <a16:creationId xmlns:a16="http://schemas.microsoft.com/office/drawing/2014/main" id="{0D751ACD-225C-4430-9ABB-05B850F8BE9C}"/>
                  </a:ext>
                </a:extLst>
              </p:cNvPr>
              <p:cNvSpPr txBox="1"/>
              <p:nvPr/>
            </p:nvSpPr>
            <p:spPr>
              <a:xfrm>
                <a:off x="4305434" y="1636870"/>
                <a:ext cx="1323501" cy="21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2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輸出</a:t>
                </a:r>
                <a:endParaRPr lang="zh-TW" sz="12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</p:grpSp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94320746-28CA-431F-A7C4-CF2DB9B24D70}"/>
                </a:ext>
              </a:extLst>
            </p:cNvPr>
            <p:cNvSpPr txBox="1"/>
            <p:nvPr/>
          </p:nvSpPr>
          <p:spPr>
            <a:xfrm>
              <a:off x="0" y="522920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2000" dirty="0">
                  <a:latin typeface="+mn-ea"/>
                  <a:ea typeface="+mn-ea"/>
                </a:rPr>
                <a:t>圖 </a:t>
              </a:r>
              <a:r>
                <a:rPr lang="en-US" altLang="zh-TW" sz="2000" dirty="0">
                  <a:latin typeface="+mn-ea"/>
                  <a:ea typeface="+mn-ea"/>
                </a:rPr>
                <a:t>16.3.2 </a:t>
              </a:r>
              <a:r>
                <a:rPr lang="zh-TW" altLang="zh-TW" sz="2000" dirty="0">
                  <a:latin typeface="+mn-ea"/>
                  <a:ea typeface="+mn-ea"/>
                </a:rPr>
                <a:t>卷積運算的範例</a:t>
              </a:r>
              <a:endParaRPr lang="zh-TW" altLang="en-US" sz="2000" dirty="0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176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8EF90BB-1616-4012-B8FB-4C86E5158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317" y="476672"/>
                <a:ext cx="8229600" cy="4320480"/>
              </a:xfrm>
            </p:spPr>
            <p:txBody>
              <a:bodyPr/>
              <a:lstStyle/>
              <a:p>
                <a:endParaRPr lang="en-US" altLang="zh-TW" sz="2200" dirty="0">
                  <a:latin typeface="+mn-ea"/>
                </a:endParaRPr>
              </a:p>
              <a:p>
                <a:endParaRPr lang="en-US" altLang="zh-TW" sz="2200" dirty="0">
                  <a:latin typeface="+mn-ea"/>
                </a:endParaRPr>
              </a:p>
              <a:p>
                <a:r>
                  <a:rPr lang="zh-TW" altLang="zh-TW" sz="2200" dirty="0">
                    <a:latin typeface="+mn-ea"/>
                  </a:rPr>
                  <a:t>響應值</a:t>
                </a:r>
                <a:r>
                  <a:rPr lang="en-US" altLang="zh-TW" sz="2200" dirty="0">
                    <a:latin typeface="+mn-ea"/>
                  </a:rPr>
                  <a:t>222 </a:t>
                </a:r>
                <a:r>
                  <a:rPr lang="zh-TW" altLang="en-US" sz="2200" dirty="0" smtClean="0">
                    <a:latin typeface="+mn-ea"/>
                  </a:rPr>
                  <a:t> </a:t>
                </a:r>
                <a:r>
                  <a:rPr lang="en-US" altLang="zh-TW" sz="2200" dirty="0" smtClean="0">
                    <a:latin typeface="+mn-ea"/>
                  </a:rPr>
                  <a:t>(</a:t>
                </a:r>
                <a:r>
                  <a:rPr lang="en-US" altLang="zh-TW" sz="2200" dirty="0" smtClean="0">
                    <a:latin typeface="+mn-ea"/>
                  </a:rPr>
                  <a:t>response</a:t>
                </a:r>
                <a:r>
                  <a:rPr lang="en-US" altLang="zh-TW" sz="2200" dirty="0">
                    <a:latin typeface="+mn-ea"/>
                  </a:rPr>
                  <a:t>)</a:t>
                </a:r>
                <a:r>
                  <a:rPr lang="en-US" altLang="zh-TW" sz="2200" dirty="0" smtClean="0">
                    <a:latin typeface="+mn-ea"/>
                  </a:rPr>
                  <a:t> </a:t>
                </a:r>
                <a:r>
                  <a:rPr lang="zh-TW" altLang="zh-TW" sz="2200" dirty="0">
                    <a:latin typeface="+mn-ea"/>
                  </a:rPr>
                  <a:t>的計算過程為</a:t>
                </a:r>
                <a14:m>
                  <m:oMath xmlns:m="http://schemas.openxmlformats.org/officeDocument/2006/math">
                    <m:r>
                      <a:rPr lang="zh-TW" altLang="zh-TW" sz="2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TW" altLang="zh-TW" sz="22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102</m:t>
                          </m:r>
                          <m:r>
                            <a:rPr lang="zh-TW" altLang="en-US" sz="22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(0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0)+(98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1)+(22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1)=222 </m:t>
                      </m:r>
                    </m:oMath>
                  </m:oMathPara>
                </a14:m>
                <a:endParaRPr lang="zh-TW" altLang="zh-TW" sz="22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(16.3.1)</m:t>
                      </m:r>
                    </m:oMath>
                  </m:oMathPara>
                </a14:m>
                <a:endParaRPr lang="en-US" altLang="zh-TW" sz="220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zh-TW" sz="22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zh-TW" altLang="zh-TW" sz="2200" dirty="0">
                    <a:latin typeface="+mn-ea"/>
                  </a:rPr>
                  <a:t>依此類推，共得</a:t>
                </a:r>
                <a:r>
                  <a:rPr lang="en-US" altLang="zh-TW" sz="2200" dirty="0">
                    <a:latin typeface="+mn-ea"/>
                  </a:rPr>
                  <a:t> 16 </a:t>
                </a:r>
                <a:r>
                  <a:rPr lang="zh-TW" altLang="zh-TW" sz="2200" dirty="0">
                    <a:latin typeface="+mn-ea"/>
                  </a:rPr>
                  <a:t>個響應值 </a:t>
                </a:r>
                <a:r>
                  <a:rPr lang="en-US" altLang="zh-TW" sz="2200" dirty="0">
                    <a:latin typeface="+mn-ea"/>
                  </a:rPr>
                  <a:t>(</a:t>
                </a:r>
                <a:r>
                  <a:rPr lang="zh-TW" altLang="zh-TW" sz="2200" dirty="0">
                    <a:latin typeface="+mn-ea"/>
                  </a:rPr>
                  <a:t>也稱特徵值</a:t>
                </a:r>
                <a:r>
                  <a:rPr lang="en-US" altLang="zh-TW" sz="2200" dirty="0">
                    <a:latin typeface="+mn-ea"/>
                  </a:rPr>
                  <a:t>)</a:t>
                </a:r>
                <a:r>
                  <a:rPr lang="zh-TW" altLang="zh-TW" sz="2200" dirty="0">
                    <a:latin typeface="+mn-ea"/>
                  </a:rPr>
                  <a:t>，這些響應值構成輸出的特徵圖 </a:t>
                </a:r>
                <a:r>
                  <a:rPr lang="en-US" altLang="zh-TW" sz="2200" dirty="0">
                    <a:latin typeface="+mn-ea"/>
                  </a:rPr>
                  <a:t>(Feature Map)</a:t>
                </a:r>
                <a:r>
                  <a:rPr lang="zh-TW" altLang="zh-TW" sz="2200" dirty="0">
                    <a:latin typeface="+mn-ea"/>
                  </a:rPr>
                  <a:t>。</a:t>
                </a:r>
              </a:p>
              <a:p>
                <a:pPr marL="0" indent="0">
                  <a:buNone/>
                </a:pPr>
                <a:endParaRPr lang="zh-TW" altLang="zh-TW" sz="2200" dirty="0">
                  <a:latin typeface="+mn-ea"/>
                </a:endParaRP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8EF90BB-1616-4012-B8FB-4C86E5158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317" y="476672"/>
                <a:ext cx="8229600" cy="4320480"/>
              </a:xfrm>
              <a:blipFill>
                <a:blip r:embed="rId2"/>
                <a:stretch>
                  <a:fillRect l="-963" r="-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CF46CB-3795-44E1-8865-FA3AAEF45C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8873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65185B-9E19-4535-8085-E9AE47FC1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754265"/>
          </a:xfrm>
        </p:spPr>
        <p:txBody>
          <a:bodyPr/>
          <a:lstStyle/>
          <a:p>
            <a:endParaRPr lang="en-US" altLang="zh-TW" sz="2200" dirty="0"/>
          </a:p>
          <a:p>
            <a:endParaRPr lang="en-US" altLang="zh-TW" sz="2200" dirty="0"/>
          </a:p>
          <a:p>
            <a:r>
              <a:rPr lang="zh-TW" altLang="zh-TW" sz="2200" dirty="0"/>
              <a:t>池化層用於保留重要特徵，且把特徵圖縮小至原本的四分之一，達到降低卷積網路運算量的效果。</a:t>
            </a:r>
            <a:endParaRPr lang="zh-TW" altLang="en-US" sz="2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C08D79-FD90-4DB2-B673-24D023B9A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16</a:t>
            </a:fld>
            <a:endParaRPr lang="en-US" altLang="zh-TW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37FA31EB-40E9-474D-8810-ABE75519FD9D}"/>
              </a:ext>
            </a:extLst>
          </p:cNvPr>
          <p:cNvGrpSpPr/>
          <p:nvPr/>
        </p:nvGrpSpPr>
        <p:grpSpPr>
          <a:xfrm>
            <a:off x="0" y="2636912"/>
            <a:ext cx="9144000" cy="3129119"/>
            <a:chOff x="0" y="2636912"/>
            <a:chExt cx="9144000" cy="3129119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AB9E9BEE-E716-4DD3-9D41-6FE6F3E801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03137" y="2636912"/>
              <a:ext cx="6364046" cy="2634119"/>
              <a:chOff x="-40962" y="0"/>
              <a:chExt cx="3594687" cy="1488350"/>
            </a:xfrm>
          </p:grpSpPr>
          <p:pic>
            <p:nvPicPr>
              <p:cNvPr id="7" name="table">
                <a:extLst>
                  <a:ext uri="{FF2B5EF4-FFF2-40B4-BE49-F238E27FC236}">
                    <a16:creationId xmlns:a16="http://schemas.microsoft.com/office/drawing/2014/main" id="{B172A34B-E5D2-4E3B-9C5C-1375DC584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48" y="0"/>
                <a:ext cx="1323340" cy="1295400"/>
              </a:xfrm>
              <a:prstGeom prst="rect">
                <a:avLst/>
              </a:prstGeom>
            </p:spPr>
          </p:pic>
          <p:pic>
            <p:nvPicPr>
              <p:cNvPr id="8" name="table">
                <a:extLst>
                  <a:ext uri="{FF2B5EF4-FFF2-40B4-BE49-F238E27FC236}">
                    <a16:creationId xmlns:a16="http://schemas.microsoft.com/office/drawing/2014/main" id="{A677847D-8E6D-42F2-B6F6-12F6F92D9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3325" y="559558"/>
                <a:ext cx="660400" cy="647700"/>
              </a:xfrm>
              <a:prstGeom prst="rect">
                <a:avLst/>
              </a:prstGeom>
            </p:spPr>
          </p:pic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EF7E8B20-F9F7-4DB1-A8B2-2F64F96FAD4F}"/>
                  </a:ext>
                </a:extLst>
              </p:cNvPr>
              <p:cNvSpPr/>
              <p:nvPr/>
            </p:nvSpPr>
            <p:spPr>
              <a:xfrm>
                <a:off x="13648" y="0"/>
                <a:ext cx="673676" cy="65026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cxnSp>
            <p:nvCxnSpPr>
              <p:cNvPr id="10" name="直線接點 9">
                <a:extLst>
                  <a:ext uri="{FF2B5EF4-FFF2-40B4-BE49-F238E27FC236}">
                    <a16:creationId xmlns:a16="http://schemas.microsoft.com/office/drawing/2014/main" id="{2DE5AF6E-EA24-48D9-9F11-F1C53F158D75}"/>
                  </a:ext>
                </a:extLst>
              </p:cNvPr>
              <p:cNvCxnSpPr/>
              <p:nvPr/>
            </p:nvCxnSpPr>
            <p:spPr>
              <a:xfrm>
                <a:off x="675564" y="0"/>
                <a:ext cx="2548203" cy="55523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>
                <a:extLst>
                  <a:ext uri="{FF2B5EF4-FFF2-40B4-BE49-F238E27FC236}">
                    <a16:creationId xmlns:a16="http://schemas.microsoft.com/office/drawing/2014/main" id="{F28914F6-5065-4B87-AB8A-BB3413BC3F18}"/>
                  </a:ext>
                </a:extLst>
              </p:cNvPr>
              <p:cNvCxnSpPr/>
              <p:nvPr/>
            </p:nvCxnSpPr>
            <p:spPr>
              <a:xfrm>
                <a:off x="13648" y="648269"/>
                <a:ext cx="2879673" cy="23138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字方塊 8">
                <a:extLst>
                  <a:ext uri="{FF2B5EF4-FFF2-40B4-BE49-F238E27FC236}">
                    <a16:creationId xmlns:a16="http://schemas.microsoft.com/office/drawing/2014/main" id="{A5E1F667-8D8A-4F5D-AE2B-01B1DBEFB979}"/>
                  </a:ext>
                </a:extLst>
              </p:cNvPr>
              <p:cNvSpPr txBox="1"/>
              <p:nvPr/>
            </p:nvSpPr>
            <p:spPr>
              <a:xfrm>
                <a:off x="-40962" y="1331838"/>
                <a:ext cx="1432560" cy="15651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特徵圖</a:t>
                </a:r>
                <a:endParaRPr lang="zh-TW" sz="12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  <p:sp>
            <p:nvSpPr>
              <p:cNvPr id="13" name="文字方塊 9">
                <a:extLst>
                  <a:ext uri="{FF2B5EF4-FFF2-40B4-BE49-F238E27FC236}">
                    <a16:creationId xmlns:a16="http://schemas.microsoft.com/office/drawing/2014/main" id="{C339302D-44C9-4C0D-9B96-E609437242E2}"/>
                  </a:ext>
                </a:extLst>
              </p:cNvPr>
              <p:cNvSpPr txBox="1"/>
              <p:nvPr/>
            </p:nvSpPr>
            <p:spPr>
              <a:xfrm>
                <a:off x="2875472" y="1259580"/>
                <a:ext cx="678253" cy="15651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indent="76200">
                  <a:spcAft>
                    <a:spcPts val="0"/>
                  </a:spcAft>
                </a:pPr>
                <a:r>
                  <a:rPr lang="zh-TW" sz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池化後特徵圖</a:t>
                </a:r>
                <a:endParaRPr lang="zh-TW" sz="12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</p:grp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FE5B69AF-0F28-4D93-B708-940DB6572B12}"/>
                </a:ext>
              </a:extLst>
            </p:cNvPr>
            <p:cNvSpPr txBox="1"/>
            <p:nvPr/>
          </p:nvSpPr>
          <p:spPr>
            <a:xfrm>
              <a:off x="0" y="536592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2000" dirty="0">
                  <a:latin typeface="+mn-ea"/>
                  <a:ea typeface="+mn-ea"/>
                </a:rPr>
                <a:t>圖 </a:t>
              </a:r>
              <a:r>
                <a:rPr lang="en-US" altLang="zh-TW" sz="2000" dirty="0">
                  <a:latin typeface="+mn-ea"/>
                  <a:ea typeface="+mn-ea"/>
                </a:rPr>
                <a:t>16.3.3 </a:t>
              </a:r>
              <a:r>
                <a:rPr lang="zh-TW" altLang="zh-TW" sz="2000" dirty="0">
                  <a:latin typeface="+mn-ea"/>
                  <a:ea typeface="+mn-ea"/>
                </a:rPr>
                <a:t>池化運算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1872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C08D11-56D9-4C47-9E7B-48D9A6FEF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263" y="476672"/>
            <a:ext cx="8229600" cy="1440160"/>
          </a:xfrm>
        </p:spPr>
        <p:txBody>
          <a:bodyPr/>
          <a:lstStyle/>
          <a:p>
            <a:endParaRPr lang="en-US" altLang="zh-TW" sz="2000" dirty="0">
              <a:latin typeface="+mn-ea"/>
            </a:endParaRPr>
          </a:p>
          <a:p>
            <a:endParaRPr lang="en-US" altLang="zh-TW" sz="2000" dirty="0">
              <a:latin typeface="+mn-ea"/>
            </a:endParaRPr>
          </a:p>
          <a:p>
            <a:r>
              <a:rPr lang="zh-TW" altLang="zh-TW" sz="2000" dirty="0">
                <a:latin typeface="+mn-ea"/>
              </a:rPr>
              <a:t>全連接層會把池化層運算完的結果平坦化 </a:t>
            </a:r>
            <a:r>
              <a:rPr lang="en-US" altLang="zh-TW" sz="2000" dirty="0">
                <a:latin typeface="+mn-ea"/>
              </a:rPr>
              <a:t>(Flatten) </a:t>
            </a:r>
            <a:r>
              <a:rPr lang="zh-TW" altLang="zh-TW" sz="2000" dirty="0">
                <a:latin typeface="+mn-ea"/>
              </a:rPr>
              <a:t>後，連上全連接層神經網路</a:t>
            </a:r>
            <a:r>
              <a:rPr lang="zh-TW" altLang="en-US" sz="2000" dirty="0">
                <a:latin typeface="+mn-ea"/>
              </a:rPr>
              <a:t>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B67F46-06D7-4FC7-8700-FF6BE46097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17</a:t>
            </a:fld>
            <a:endParaRPr lang="en-US" altLang="zh-TW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DF6669F0-AA39-444E-9FAA-6BDC9B874B54}"/>
              </a:ext>
            </a:extLst>
          </p:cNvPr>
          <p:cNvGrpSpPr/>
          <p:nvPr/>
        </p:nvGrpSpPr>
        <p:grpSpPr>
          <a:xfrm>
            <a:off x="0" y="2420888"/>
            <a:ext cx="9144000" cy="3191096"/>
            <a:chOff x="0" y="2420888"/>
            <a:chExt cx="9144000" cy="3191096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19627F67-2CA2-4925-A882-E780984D38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43044" y="2420888"/>
              <a:ext cx="3495961" cy="2726052"/>
              <a:chOff x="437278" y="0"/>
              <a:chExt cx="2121106" cy="1653832"/>
            </a:xfrm>
          </p:grpSpPr>
          <p:pic>
            <p:nvPicPr>
              <p:cNvPr id="6" name="table">
                <a:extLst>
                  <a:ext uri="{FF2B5EF4-FFF2-40B4-BE49-F238E27FC236}">
                    <a16:creationId xmlns:a16="http://schemas.microsoft.com/office/drawing/2014/main" id="{10C96817-6165-4175-95FA-2EEC805CD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4825" y="419100"/>
                <a:ext cx="660400" cy="647700"/>
              </a:xfrm>
              <a:prstGeom prst="rect">
                <a:avLst/>
              </a:prstGeom>
            </p:spPr>
          </p:pic>
          <p:pic>
            <p:nvPicPr>
              <p:cNvPr id="7" name="table">
                <a:extLst>
                  <a:ext uri="{FF2B5EF4-FFF2-40B4-BE49-F238E27FC236}">
                    <a16:creationId xmlns:a16="http://schemas.microsoft.com/office/drawing/2014/main" id="{E44C24AB-0E9E-4CB3-B888-99FCE1688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0"/>
                <a:ext cx="393700" cy="1483360"/>
              </a:xfrm>
              <a:prstGeom prst="rect">
                <a:avLst/>
              </a:prstGeom>
            </p:spPr>
          </p:pic>
          <p:cxnSp>
            <p:nvCxnSpPr>
              <p:cNvPr id="8" name="直線接點 7">
                <a:extLst>
                  <a:ext uri="{FF2B5EF4-FFF2-40B4-BE49-F238E27FC236}">
                    <a16:creationId xmlns:a16="http://schemas.microsoft.com/office/drawing/2014/main" id="{4F8C742F-3848-4CBB-8CFB-D8BE9A3E2834}"/>
                  </a:ext>
                </a:extLst>
              </p:cNvPr>
              <p:cNvCxnSpPr/>
              <p:nvPr/>
            </p:nvCxnSpPr>
            <p:spPr>
              <a:xfrm flipV="1">
                <a:off x="1162050" y="0"/>
                <a:ext cx="813317" cy="41783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>
                <a:extLst>
                  <a:ext uri="{FF2B5EF4-FFF2-40B4-BE49-F238E27FC236}">
                    <a16:creationId xmlns:a16="http://schemas.microsoft.com/office/drawing/2014/main" id="{07C9DEE5-B9C4-4200-938E-2451C9249F98}"/>
                  </a:ext>
                </a:extLst>
              </p:cNvPr>
              <p:cNvCxnSpPr/>
              <p:nvPr/>
            </p:nvCxnSpPr>
            <p:spPr>
              <a:xfrm>
                <a:off x="1162050" y="1066800"/>
                <a:ext cx="813317" cy="41783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F173066-969F-49EA-841F-D62F872FD311}"/>
                  </a:ext>
                </a:extLst>
              </p:cNvPr>
              <p:cNvSpPr/>
              <p:nvPr/>
            </p:nvSpPr>
            <p:spPr>
              <a:xfrm>
                <a:off x="437278" y="1045526"/>
                <a:ext cx="718939" cy="168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76200">
                  <a:spcAft>
                    <a:spcPts val="0"/>
                  </a:spcAft>
                </a:pPr>
                <a:r>
                  <a:rPr lang="zh-TW" sz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池化後特徵圖</a:t>
                </a:r>
                <a:endParaRPr lang="zh-TW" sz="12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  <p:sp>
            <p:nvSpPr>
              <p:cNvPr id="11" name="文字方塊 8">
                <a:extLst>
                  <a:ext uri="{FF2B5EF4-FFF2-40B4-BE49-F238E27FC236}">
                    <a16:creationId xmlns:a16="http://schemas.microsoft.com/office/drawing/2014/main" id="{BA9FC92B-A422-4BB7-AEEA-8E0E9133730F}"/>
                  </a:ext>
                </a:extLst>
              </p:cNvPr>
              <p:cNvSpPr txBox="1"/>
              <p:nvPr/>
            </p:nvSpPr>
            <p:spPr>
              <a:xfrm>
                <a:off x="1771619" y="1485783"/>
                <a:ext cx="786765" cy="168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zh-TW" sz="12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平坦化</a:t>
                </a:r>
              </a:p>
            </p:txBody>
          </p:sp>
        </p:grp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F2B550C6-797D-4C55-887C-7119E4D02B6A}"/>
                </a:ext>
              </a:extLst>
            </p:cNvPr>
            <p:cNvSpPr txBox="1"/>
            <p:nvPr/>
          </p:nvSpPr>
          <p:spPr>
            <a:xfrm>
              <a:off x="0" y="5211874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2000" dirty="0">
                  <a:latin typeface="+mn-ea"/>
                  <a:ea typeface="+mn-ea"/>
                </a:rPr>
                <a:t>圖 </a:t>
              </a:r>
              <a:r>
                <a:rPr lang="en-US" altLang="zh-TW" sz="2000" dirty="0">
                  <a:latin typeface="+mn-ea"/>
                  <a:ea typeface="+mn-ea"/>
                </a:rPr>
                <a:t>16.3.4</a:t>
              </a:r>
              <a:r>
                <a:rPr lang="zh-TW" altLang="zh-TW" sz="2000" dirty="0">
                  <a:latin typeface="+mn-ea"/>
                  <a:ea typeface="+mn-ea"/>
                </a:rPr>
                <a:t>平坦化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96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73FA63-4FC9-4EDA-AD04-0347409E7E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18</a:t>
            </a:fld>
            <a:endParaRPr lang="en-US" altLang="zh-TW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D40718EC-6FA9-4057-88CB-BFB4628CE2E4}"/>
              </a:ext>
            </a:extLst>
          </p:cNvPr>
          <p:cNvGrpSpPr/>
          <p:nvPr/>
        </p:nvGrpSpPr>
        <p:grpSpPr>
          <a:xfrm>
            <a:off x="0" y="2708920"/>
            <a:ext cx="9144000" cy="3640110"/>
            <a:chOff x="0" y="2708920"/>
            <a:chExt cx="9144000" cy="3640110"/>
          </a:xfrm>
        </p:grpSpPr>
        <p:pic>
          <p:nvPicPr>
            <p:cNvPr id="44035" name="Picture 3" descr="圖片4">
              <a:extLst>
                <a:ext uri="{FF2B5EF4-FFF2-40B4-BE49-F238E27FC236}">
                  <a16:creationId xmlns:a16="http://schemas.microsoft.com/office/drawing/2014/main" id="{5AB42D22-72C2-4C5F-BD0A-9E7B19D11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188" y="2708920"/>
              <a:ext cx="4525943" cy="32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2437A0B8-8D56-484B-84EE-E21EFFD3D1A4}"/>
                </a:ext>
              </a:extLst>
            </p:cNvPr>
            <p:cNvSpPr txBox="1"/>
            <p:nvPr/>
          </p:nvSpPr>
          <p:spPr>
            <a:xfrm>
              <a:off x="0" y="594892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2000" dirty="0">
                  <a:latin typeface="+mn-ea"/>
                  <a:ea typeface="+mn-ea"/>
                </a:rPr>
                <a:t>圖</a:t>
              </a:r>
              <a:r>
                <a:rPr lang="en-US" altLang="zh-TW" sz="2000" dirty="0">
                  <a:latin typeface="+mn-ea"/>
                  <a:ea typeface="+mn-ea"/>
                </a:rPr>
                <a:t> 16.3.5 </a:t>
              </a:r>
              <a:r>
                <a:rPr lang="en-US" altLang="zh-TW" sz="2000" dirty="0" err="1">
                  <a:latin typeface="+mn-ea"/>
                  <a:ea typeface="+mn-ea"/>
                </a:rPr>
                <a:t>AlexNet</a:t>
              </a:r>
              <a:r>
                <a:rPr lang="zh-TW" altLang="zh-TW" sz="2000" dirty="0">
                  <a:latin typeface="+mn-ea"/>
                  <a:ea typeface="+mn-ea"/>
                </a:rPr>
                <a:t>架構圖</a:t>
              </a:r>
            </a:p>
          </p:txBody>
        </p:sp>
      </p:grp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5BD6535-35A5-49E7-98E2-29BE61F82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60" y="453184"/>
            <a:ext cx="8229600" cy="1855626"/>
          </a:xfrm>
        </p:spPr>
        <p:txBody>
          <a:bodyPr/>
          <a:lstStyle/>
          <a:p>
            <a:endParaRPr lang="en-US" altLang="zh-TW" sz="2000" dirty="0">
              <a:latin typeface="+mn-ea"/>
            </a:endParaRPr>
          </a:p>
          <a:p>
            <a:endParaRPr lang="en-US" altLang="zh-TW" sz="2000" dirty="0">
              <a:latin typeface="+mn-ea"/>
            </a:endParaRPr>
          </a:p>
          <a:p>
            <a:r>
              <a:rPr lang="en-US" altLang="zh-TW" sz="2000" dirty="0" err="1">
                <a:latin typeface="+mn-ea"/>
              </a:rPr>
              <a:t>AlexNet</a:t>
            </a:r>
            <a:r>
              <a:rPr lang="zh-TW" altLang="en-US" sz="2000" dirty="0">
                <a:latin typeface="+mn-ea"/>
              </a:rPr>
              <a:t>：</a:t>
            </a:r>
            <a:r>
              <a:rPr lang="zh-TW" altLang="zh-TW" sz="2000" dirty="0">
                <a:latin typeface="+mn-ea"/>
              </a:rPr>
              <a:t>由</a:t>
            </a:r>
            <a:r>
              <a:rPr lang="zh-TW" altLang="en-US" sz="2000" dirty="0">
                <a:latin typeface="+mn-ea"/>
              </a:rPr>
              <a:t> </a:t>
            </a:r>
            <a:r>
              <a:rPr lang="en-US" altLang="zh-TW" sz="2000" dirty="0">
                <a:latin typeface="+mn-ea"/>
              </a:rPr>
              <a:t>Alex </a:t>
            </a:r>
            <a:r>
              <a:rPr lang="en-US" altLang="zh-TW" sz="2000" dirty="0" err="1">
                <a:latin typeface="+mn-ea"/>
              </a:rPr>
              <a:t>Krizhevsky</a:t>
            </a:r>
            <a:r>
              <a:rPr lang="en-US" altLang="zh-TW" sz="2000" dirty="0">
                <a:latin typeface="+mn-ea"/>
              </a:rPr>
              <a:t> </a:t>
            </a:r>
            <a:r>
              <a:rPr lang="zh-TW" altLang="zh-TW" sz="2000" dirty="0">
                <a:latin typeface="+mn-ea"/>
              </a:rPr>
              <a:t>所提出</a:t>
            </a:r>
            <a:r>
              <a:rPr lang="zh-TW" altLang="en-US" sz="2000" dirty="0">
                <a:latin typeface="+mn-ea"/>
              </a:rPr>
              <a:t>，</a:t>
            </a:r>
            <a:r>
              <a:rPr lang="zh-TW" altLang="zh-TW" sz="2000" dirty="0">
                <a:latin typeface="+mn-ea"/>
              </a:rPr>
              <a:t>該架構在</a:t>
            </a:r>
            <a:r>
              <a:rPr lang="en-US" altLang="zh-TW" sz="2000" dirty="0">
                <a:latin typeface="+mn-ea"/>
              </a:rPr>
              <a:t>2012</a:t>
            </a:r>
            <a:r>
              <a:rPr lang="zh-TW" altLang="zh-TW" sz="2000" dirty="0">
                <a:latin typeface="+mn-ea"/>
              </a:rPr>
              <a:t>年的</a:t>
            </a:r>
            <a:r>
              <a:rPr lang="en-US" altLang="zh-TW" sz="2000" dirty="0">
                <a:latin typeface="+mn-ea"/>
              </a:rPr>
              <a:t>ImageNet Large Scale Visual Recognition Challenge (ILSVRC) </a:t>
            </a:r>
            <a:r>
              <a:rPr lang="zh-TW" altLang="zh-TW" sz="2000" dirty="0">
                <a:latin typeface="+mn-ea"/>
              </a:rPr>
              <a:t>比賽中取得了第一名。</a:t>
            </a:r>
            <a:endParaRPr lang="zh-TW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788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6E8F3F1-BA0F-441F-95FA-22EEBC562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19</a:t>
            </a:fld>
            <a:endParaRPr lang="en-US" altLang="zh-TW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4AB63AD-3EB7-489B-BEF6-082722A66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60" y="453184"/>
            <a:ext cx="8229600" cy="1795106"/>
          </a:xfrm>
        </p:spPr>
        <p:txBody>
          <a:bodyPr/>
          <a:lstStyle/>
          <a:p>
            <a:endParaRPr lang="en-US" altLang="zh-TW" sz="2000" dirty="0">
              <a:latin typeface="+mn-ea"/>
            </a:endParaRPr>
          </a:p>
          <a:p>
            <a:endParaRPr lang="en-US" altLang="zh-TW" sz="2000" dirty="0">
              <a:latin typeface="+mn-ea"/>
            </a:endParaRPr>
          </a:p>
          <a:p>
            <a:r>
              <a:rPr lang="en-US" altLang="zh-TW" sz="2000" dirty="0">
                <a:latin typeface="+mn-ea"/>
              </a:rPr>
              <a:t>VGG-16 (Visual Geometry Group-16)</a:t>
            </a:r>
            <a:r>
              <a:rPr lang="zh-TW" altLang="en-US" sz="2000" dirty="0">
                <a:latin typeface="+mn-ea"/>
              </a:rPr>
              <a:t>：</a:t>
            </a:r>
            <a:r>
              <a:rPr lang="zh-TW" altLang="zh-TW" sz="2000" dirty="0">
                <a:latin typeface="+mn-ea"/>
              </a:rPr>
              <a:t>由</a:t>
            </a:r>
            <a:r>
              <a:rPr lang="zh-TW" altLang="en-US" sz="2000" dirty="0">
                <a:latin typeface="+mn-ea"/>
              </a:rPr>
              <a:t> </a:t>
            </a:r>
            <a:r>
              <a:rPr lang="en-US" altLang="zh-TW" sz="2000" dirty="0">
                <a:latin typeface="+mn-ea"/>
              </a:rPr>
              <a:t>Karen </a:t>
            </a:r>
            <a:r>
              <a:rPr lang="en-US" altLang="zh-TW" sz="2000" dirty="0" err="1">
                <a:latin typeface="+mn-ea"/>
              </a:rPr>
              <a:t>Simonyan</a:t>
            </a:r>
            <a:r>
              <a:rPr lang="en-US" altLang="zh-TW" sz="2000" dirty="0">
                <a:latin typeface="+mn-ea"/>
              </a:rPr>
              <a:t> &amp; Andrew Zisserman </a:t>
            </a:r>
            <a:r>
              <a:rPr lang="zh-TW" altLang="zh-TW" sz="2000" dirty="0">
                <a:latin typeface="+mn-ea"/>
              </a:rPr>
              <a:t>所提出，該架構在</a:t>
            </a:r>
            <a:r>
              <a:rPr lang="en-US" altLang="zh-TW" sz="2000" dirty="0">
                <a:latin typeface="+mn-ea"/>
              </a:rPr>
              <a:t>2014</a:t>
            </a:r>
            <a:r>
              <a:rPr lang="zh-TW" altLang="zh-TW" sz="2000" dirty="0">
                <a:latin typeface="+mn-ea"/>
              </a:rPr>
              <a:t>年的 </a:t>
            </a:r>
            <a:r>
              <a:rPr lang="en-US" altLang="zh-TW" sz="2000" dirty="0">
                <a:latin typeface="+mn-ea"/>
              </a:rPr>
              <a:t>ILSVRC </a:t>
            </a:r>
            <a:r>
              <a:rPr lang="zh-TW" altLang="zh-TW" sz="2000" dirty="0">
                <a:latin typeface="+mn-ea"/>
              </a:rPr>
              <a:t>比賽中拿到了第二名</a:t>
            </a:r>
            <a:r>
              <a:rPr lang="zh-TW" altLang="en-US" sz="2000" dirty="0">
                <a:latin typeface="+mn-ea"/>
              </a:rPr>
              <a:t>。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CFBDF33-247D-4173-A7B5-256A991E2986}"/>
              </a:ext>
            </a:extLst>
          </p:cNvPr>
          <p:cNvGrpSpPr/>
          <p:nvPr/>
        </p:nvGrpSpPr>
        <p:grpSpPr>
          <a:xfrm>
            <a:off x="-2840" y="2448345"/>
            <a:ext cx="9144000" cy="4156526"/>
            <a:chOff x="-2840" y="2448345"/>
            <a:chExt cx="9144000" cy="4156526"/>
          </a:xfrm>
        </p:grpSpPr>
        <p:pic>
          <p:nvPicPr>
            <p:cNvPr id="45058" name="Picture 2" descr="圖片2">
              <a:extLst>
                <a:ext uri="{FF2B5EF4-FFF2-40B4-BE49-F238E27FC236}">
                  <a16:creationId xmlns:a16="http://schemas.microsoft.com/office/drawing/2014/main" id="{FAA458FE-83AB-4188-9720-DFE8F13EF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586" y="2448345"/>
              <a:ext cx="6291148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4AA2A369-1BBB-4CDA-8FEF-67D450C6C14D}"/>
                </a:ext>
              </a:extLst>
            </p:cNvPr>
            <p:cNvSpPr txBox="1"/>
            <p:nvPr/>
          </p:nvSpPr>
          <p:spPr>
            <a:xfrm>
              <a:off x="-2840" y="6204761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2000" dirty="0">
                  <a:latin typeface="+mn-ea"/>
                  <a:ea typeface="+mn-ea"/>
                </a:rPr>
                <a:t>圖</a:t>
              </a:r>
              <a:r>
                <a:rPr lang="en-US" altLang="zh-TW" sz="2000" dirty="0">
                  <a:latin typeface="+mn-ea"/>
                  <a:ea typeface="+mn-ea"/>
                </a:rPr>
                <a:t> 16.3.6 VGG-16</a:t>
              </a:r>
              <a:r>
                <a:rPr lang="zh-TW" altLang="zh-TW" sz="2000" dirty="0">
                  <a:latin typeface="+mn-ea"/>
                  <a:ea typeface="+mn-ea"/>
                </a:rPr>
                <a:t>架構圖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84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4">
            <a:extLst>
              <a:ext uri="{FF2B5EF4-FFF2-40B4-BE49-F238E27FC236}">
                <a16:creationId xmlns:a16="http://schemas.microsoft.com/office/drawing/2014/main" id="{80531FF8-2A96-434E-91CA-0A3DA4E66D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5B8E7F3-13AB-4F12-B985-BF2074EE0711}" type="slidenum">
              <a:rPr kumimoji="0" lang="zh-TW" altLang="en-US">
                <a:latin typeface="Arial Black" panose="020B0A04020102020204" pitchFamily="34" charset="0"/>
              </a:rPr>
              <a:pPr/>
              <a:t>2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6147" name="Rectangle 1028">
            <a:extLst>
              <a:ext uri="{FF2B5EF4-FFF2-40B4-BE49-F238E27FC236}">
                <a16:creationId xmlns:a16="http://schemas.microsoft.com/office/drawing/2014/main" id="{E11EE44B-32FF-4E4F-82F2-35A9FCA4E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41438"/>
            <a:ext cx="7791450" cy="50403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dirty="0">
                <a:latin typeface="+mn-ea"/>
                <a:ea typeface="+mn-ea"/>
              </a:rPr>
              <a:t>16.1 </a:t>
            </a:r>
            <a:r>
              <a:rPr lang="zh-TW" altLang="en-US" dirty="0">
                <a:latin typeface="+mn-ea"/>
                <a:ea typeface="+mn-ea"/>
              </a:rPr>
              <a:t>前言</a:t>
            </a:r>
            <a:endParaRPr lang="en-US" altLang="zh-TW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dirty="0">
                <a:latin typeface="+mn-ea"/>
                <a:ea typeface="+mn-ea"/>
              </a:rPr>
              <a:t>1</a:t>
            </a:r>
            <a:r>
              <a:rPr lang="en-US" altLang="zh-TW" dirty="0">
                <a:latin typeface="+mn-ea"/>
                <a:ea typeface="+mn-ea"/>
              </a:rPr>
              <a:t>6</a:t>
            </a:r>
            <a:r>
              <a:rPr lang="zh-TW" altLang="en-US" dirty="0">
                <a:latin typeface="+mn-ea"/>
                <a:ea typeface="+mn-ea"/>
              </a:rPr>
              <a:t>.2 </a:t>
            </a:r>
            <a:r>
              <a:rPr lang="zh-TW" altLang="zh-TW" dirty="0">
                <a:latin typeface="+mn-ea"/>
                <a:ea typeface="+mn-ea"/>
              </a:rPr>
              <a:t>深度學習機的基本學習機制</a:t>
            </a:r>
            <a:r>
              <a:rPr lang="en-US" altLang="zh-TW" dirty="0">
                <a:latin typeface="+mn-ea"/>
                <a:ea typeface="+mn-ea"/>
              </a:rPr>
              <a:t> </a:t>
            </a:r>
            <a:endParaRPr lang="zh-TW" altLang="en-US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dirty="0">
                <a:latin typeface="+mn-ea"/>
                <a:ea typeface="+mn-ea"/>
              </a:rPr>
              <a:t>1</a:t>
            </a:r>
            <a:r>
              <a:rPr lang="en-US" altLang="zh-TW" dirty="0">
                <a:latin typeface="+mn-ea"/>
                <a:ea typeface="+mn-ea"/>
              </a:rPr>
              <a:t>6</a:t>
            </a:r>
            <a:r>
              <a:rPr lang="zh-TW" altLang="en-US" dirty="0">
                <a:latin typeface="+mn-ea"/>
                <a:ea typeface="+mn-ea"/>
              </a:rPr>
              <a:t>.3 </a:t>
            </a:r>
            <a:r>
              <a:rPr lang="zh-TW" altLang="zh-TW" dirty="0">
                <a:latin typeface="+mn-ea"/>
                <a:ea typeface="+mn-ea"/>
              </a:rPr>
              <a:t>三個著名的深度學習架構</a:t>
            </a:r>
            <a:endParaRPr lang="zh-TW" altLang="en-US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dirty="0">
                <a:latin typeface="+mn-ea"/>
                <a:ea typeface="+mn-ea"/>
              </a:rPr>
              <a:t>1</a:t>
            </a:r>
            <a:r>
              <a:rPr lang="en-US" altLang="zh-TW" dirty="0">
                <a:latin typeface="+mn-ea"/>
                <a:ea typeface="+mn-ea"/>
              </a:rPr>
              <a:t>6</a:t>
            </a:r>
            <a:r>
              <a:rPr lang="zh-TW" altLang="en-US" dirty="0">
                <a:latin typeface="+mn-ea"/>
                <a:ea typeface="+mn-ea"/>
              </a:rPr>
              <a:t>.4 </a:t>
            </a:r>
            <a:r>
              <a:rPr lang="zh-TW" altLang="zh-TW" dirty="0">
                <a:latin typeface="+mn-ea"/>
                <a:ea typeface="+mn-ea"/>
              </a:rPr>
              <a:t>語義分割應用</a:t>
            </a:r>
            <a:endParaRPr lang="en-US" altLang="zh-TW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dirty="0">
                <a:latin typeface="+mn-ea"/>
                <a:ea typeface="+mn-ea"/>
              </a:rPr>
              <a:t>1</a:t>
            </a:r>
            <a:r>
              <a:rPr lang="en-US" altLang="zh-TW" dirty="0">
                <a:latin typeface="+mn-ea"/>
                <a:ea typeface="+mn-ea"/>
              </a:rPr>
              <a:t>6</a:t>
            </a:r>
            <a:r>
              <a:rPr lang="zh-TW" altLang="en-US" dirty="0">
                <a:latin typeface="+mn-ea"/>
                <a:ea typeface="+mn-ea"/>
              </a:rPr>
              <a:t>.5 </a:t>
            </a:r>
            <a:r>
              <a:rPr lang="zh-TW" altLang="zh-TW" dirty="0">
                <a:latin typeface="+mn-ea"/>
                <a:ea typeface="+mn-ea"/>
              </a:rPr>
              <a:t>相機模組辨識應用</a:t>
            </a:r>
            <a:endParaRPr lang="zh-TW" altLang="en-US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zh-TW" dirty="0">
                <a:latin typeface="+mn-ea"/>
                <a:ea typeface="+mn-ea"/>
              </a:rPr>
              <a:t>16.6 </a:t>
            </a:r>
            <a:r>
              <a:rPr lang="zh-TW" altLang="en-US" dirty="0">
                <a:latin typeface="+mn-ea"/>
                <a:ea typeface="+mn-ea"/>
              </a:rPr>
              <a:t>結論</a:t>
            </a:r>
            <a:endParaRPr lang="en-US" altLang="zh-TW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zh-TW" dirty="0">
                <a:latin typeface="+mn-ea"/>
                <a:ea typeface="+mn-ea"/>
              </a:rPr>
              <a:t>16.7</a:t>
            </a:r>
            <a:r>
              <a:rPr lang="zh-TW" altLang="en-US" dirty="0">
                <a:latin typeface="+mn-ea"/>
                <a:ea typeface="+mn-ea"/>
              </a:rPr>
              <a:t> 作業</a:t>
            </a:r>
          </a:p>
          <a:p>
            <a:pPr eaLnBrk="1" hangingPunct="1">
              <a:defRPr/>
            </a:pPr>
            <a:endParaRPr lang="zh-TW" altLang="en-US" dirty="0">
              <a:latin typeface="+mn-ea"/>
              <a:ea typeface="+mn-ea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100" name="Rectangle 1038">
            <a:extLst>
              <a:ext uri="{FF2B5EF4-FFF2-40B4-BE49-F238E27FC236}">
                <a16:creationId xmlns:a16="http://schemas.microsoft.com/office/drawing/2014/main" id="{6A94812E-A82C-404D-8ACF-869060448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6413"/>
            <a:ext cx="6048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40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6F67B1-2FC2-4014-B3D4-E4B4B9D68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20</a:t>
            </a:fld>
            <a:endParaRPr lang="en-US" altLang="zh-TW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0BF6B4A-AF24-42BE-A9F3-BEEB0ECF6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60" y="453184"/>
            <a:ext cx="8229600" cy="1795106"/>
          </a:xfrm>
        </p:spPr>
        <p:txBody>
          <a:bodyPr/>
          <a:lstStyle/>
          <a:p>
            <a:endParaRPr lang="en-US" altLang="zh-TW" sz="2000" dirty="0">
              <a:latin typeface="+mn-ea"/>
            </a:endParaRPr>
          </a:p>
          <a:p>
            <a:endParaRPr lang="en-US" altLang="zh-TW" sz="2000" dirty="0">
              <a:latin typeface="+mn-ea"/>
            </a:endParaRPr>
          </a:p>
          <a:p>
            <a:r>
              <a:rPr lang="en-US" altLang="zh-TW" sz="2200" dirty="0">
                <a:latin typeface="+mn-ea"/>
              </a:rPr>
              <a:t>FCN</a:t>
            </a:r>
            <a:r>
              <a:rPr lang="zh-TW" altLang="en-US" sz="2200" dirty="0">
                <a:latin typeface="+mn-ea"/>
              </a:rPr>
              <a:t>：</a:t>
            </a:r>
            <a:r>
              <a:rPr lang="zh-TW" altLang="zh-TW" sz="2200" dirty="0">
                <a:latin typeface="+mn-ea"/>
              </a:rPr>
              <a:t>由</a:t>
            </a:r>
            <a:r>
              <a:rPr lang="zh-TW" altLang="en-US" sz="2200" dirty="0">
                <a:latin typeface="+mn-ea"/>
              </a:rPr>
              <a:t> </a:t>
            </a:r>
            <a:r>
              <a:rPr lang="en-US" altLang="zh-TW" sz="2200" dirty="0">
                <a:latin typeface="+mn-ea"/>
              </a:rPr>
              <a:t>Jonathan Long</a:t>
            </a:r>
            <a:r>
              <a:rPr lang="zh-TW" altLang="en-US" sz="2200" dirty="0">
                <a:latin typeface="+mn-ea"/>
              </a:rPr>
              <a:t> </a:t>
            </a:r>
            <a:r>
              <a:rPr lang="zh-TW" altLang="zh-TW" sz="2200" dirty="0">
                <a:latin typeface="+mn-ea"/>
              </a:rPr>
              <a:t>等人所提出，最初是用於語義分割 </a:t>
            </a:r>
            <a:r>
              <a:rPr lang="en-US" altLang="zh-TW" sz="2200" dirty="0">
                <a:latin typeface="+mn-ea"/>
              </a:rPr>
              <a:t>(Semantic Segmentation) </a:t>
            </a:r>
            <a:r>
              <a:rPr lang="zh-TW" altLang="zh-TW" sz="2200" dirty="0">
                <a:latin typeface="+mn-ea"/>
              </a:rPr>
              <a:t>的應用</a:t>
            </a:r>
            <a:r>
              <a:rPr lang="zh-TW" altLang="en-US" sz="2200" dirty="0">
                <a:latin typeface="+mn-ea"/>
              </a:rPr>
              <a:t>。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0EC5B7CF-7461-4C76-95A6-55A1E48A404D}"/>
              </a:ext>
            </a:extLst>
          </p:cNvPr>
          <p:cNvGrpSpPr/>
          <p:nvPr/>
        </p:nvGrpSpPr>
        <p:grpSpPr>
          <a:xfrm>
            <a:off x="-2840" y="1995552"/>
            <a:ext cx="9144000" cy="4452903"/>
            <a:chOff x="-2840" y="1995552"/>
            <a:chExt cx="9144000" cy="4452903"/>
          </a:xfrm>
        </p:grpSpPr>
        <p:pic>
          <p:nvPicPr>
            <p:cNvPr id="46082" name="Picture 2" descr="圖片3">
              <a:extLst>
                <a:ext uri="{FF2B5EF4-FFF2-40B4-BE49-F238E27FC236}">
                  <a16:creationId xmlns:a16="http://schemas.microsoft.com/office/drawing/2014/main" id="{3707397B-1DED-4704-A8DA-42FE59DB9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995552"/>
              <a:ext cx="7080710" cy="43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5C1D3C3F-45F4-49E3-9BD5-182E78C9E676}"/>
                </a:ext>
              </a:extLst>
            </p:cNvPr>
            <p:cNvSpPr txBox="1"/>
            <p:nvPr/>
          </p:nvSpPr>
          <p:spPr>
            <a:xfrm>
              <a:off x="-2840" y="6048345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2000" dirty="0">
                  <a:latin typeface="+mn-ea"/>
                  <a:ea typeface="+mn-ea"/>
                </a:rPr>
                <a:t>圖</a:t>
              </a:r>
              <a:r>
                <a:rPr lang="en-US" altLang="zh-TW" sz="2000" dirty="0">
                  <a:latin typeface="+mn-ea"/>
                  <a:ea typeface="+mn-ea"/>
                </a:rPr>
                <a:t> 16.3.6 FCN</a:t>
              </a:r>
              <a:r>
                <a:rPr lang="zh-TW" altLang="zh-TW" sz="2000" dirty="0">
                  <a:latin typeface="+mn-ea"/>
                  <a:ea typeface="+mn-ea"/>
                </a:rPr>
                <a:t>架構圖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5670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F08AFF-8CE8-4CD1-B65D-A05212A4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1</a:t>
            </a:r>
            <a:r>
              <a:rPr lang="en-US" altLang="zh-TW" dirty="0"/>
              <a:t>6</a:t>
            </a:r>
            <a:r>
              <a:rPr lang="zh-TW" altLang="en-US" dirty="0"/>
              <a:t>.4 </a:t>
            </a:r>
            <a:r>
              <a:rPr lang="zh-TW" altLang="zh-TW" dirty="0"/>
              <a:t>語義分割應用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DA3DDE-2307-45C9-965B-6697CB510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200" dirty="0">
                <a:latin typeface="+mn-ea"/>
              </a:rPr>
              <a:t>語義分割 </a:t>
            </a:r>
            <a:r>
              <a:rPr lang="en-US" altLang="zh-TW" sz="2200" dirty="0">
                <a:latin typeface="+mn-ea"/>
              </a:rPr>
              <a:t>(Semantic Segmentation) </a:t>
            </a:r>
            <a:r>
              <a:rPr lang="zh-TW" altLang="zh-TW" sz="2200" dirty="0">
                <a:latin typeface="+mn-ea"/>
              </a:rPr>
              <a:t>在電腦視覺與影像處理中，主要是將圖像中的不同物件予以切割出來，對許多的應用是相當重要的工作。</a:t>
            </a:r>
            <a:endParaRPr lang="en-US" altLang="zh-TW" sz="2200" dirty="0">
              <a:latin typeface="+mn-ea"/>
            </a:endParaRPr>
          </a:p>
          <a:p>
            <a:r>
              <a:rPr lang="zh-TW" altLang="zh-TW" sz="2200" dirty="0">
                <a:latin typeface="+mn-ea"/>
              </a:rPr>
              <a:t>兩種常用的訓練資料集：</a:t>
            </a:r>
            <a:r>
              <a:rPr lang="en-US" altLang="zh-TW" sz="2200" dirty="0" err="1">
                <a:latin typeface="+mn-ea"/>
              </a:rPr>
              <a:t>CamVid</a:t>
            </a:r>
            <a:r>
              <a:rPr lang="en-US" altLang="zh-TW" sz="2200" dirty="0">
                <a:latin typeface="+mn-ea"/>
              </a:rPr>
              <a:t> Dataset </a:t>
            </a:r>
            <a:r>
              <a:rPr lang="zh-TW" altLang="zh-TW" sz="2200" dirty="0">
                <a:latin typeface="+mn-ea"/>
              </a:rPr>
              <a:t>、</a:t>
            </a:r>
            <a:r>
              <a:rPr lang="en-US" altLang="zh-TW" sz="2200" dirty="0">
                <a:latin typeface="+mn-ea"/>
              </a:rPr>
              <a:t>GTA5 Dataset </a:t>
            </a:r>
            <a:r>
              <a:rPr lang="zh-TW" altLang="en-US" sz="2200" dirty="0">
                <a:latin typeface="+mn-ea"/>
              </a:rPr>
              <a:t>。</a:t>
            </a:r>
            <a:endParaRPr lang="zh-TW" altLang="zh-TW" sz="2200" dirty="0">
              <a:latin typeface="+mn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CA7223-348F-47D3-9F56-6B385B640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6783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FB0752-2103-4987-8A5B-FBA64ED71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22</a:t>
            </a:fld>
            <a:endParaRPr lang="en-US" altLang="zh-TW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C875E4FA-2DFA-4B4A-BC49-D21ED7CEF6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31419" y="795733"/>
            <a:ext cx="5280465" cy="1980000"/>
            <a:chOff x="2288" y="6148"/>
            <a:chExt cx="7566" cy="2837"/>
          </a:xfrm>
        </p:grpSpPr>
        <p:pic>
          <p:nvPicPr>
            <p:cNvPr id="6" name="Picture 6" descr="C:\Users\RB505\AppData\Local\Microsoft\Windows\INetCache\Content.Word\0006R0_f01950.png">
              <a:extLst>
                <a:ext uri="{FF2B5EF4-FFF2-40B4-BE49-F238E27FC236}">
                  <a16:creationId xmlns:a16="http://schemas.microsoft.com/office/drawing/2014/main" id="{4E9CB695-78D4-410A-9790-1B8A97AE9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1" y="6148"/>
              <a:ext cx="3783" cy="2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C:\Users\RB505\AppData\Local\Microsoft\Windows\INetCache\Content.Word\0006R0_f01950.png">
              <a:extLst>
                <a:ext uri="{FF2B5EF4-FFF2-40B4-BE49-F238E27FC236}">
                  <a16:creationId xmlns:a16="http://schemas.microsoft.com/office/drawing/2014/main" id="{DA52AE26-1593-46DA-9262-06298E71E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" y="6148"/>
              <a:ext cx="3783" cy="2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F72E76D9-1D32-458B-83FD-38D7A0D75CF8}"/>
              </a:ext>
            </a:extLst>
          </p:cNvPr>
          <p:cNvGrpSpPr>
            <a:grpSpLocks noChangeAspect="1"/>
          </p:cNvGrpSpPr>
          <p:nvPr/>
        </p:nvGrpSpPr>
        <p:grpSpPr>
          <a:xfrm>
            <a:off x="968972" y="3806618"/>
            <a:ext cx="7197698" cy="1980000"/>
            <a:chOff x="0" y="0"/>
            <a:chExt cx="5233179" cy="1439545"/>
          </a:xfrm>
        </p:grpSpPr>
        <p:pic>
          <p:nvPicPr>
            <p:cNvPr id="9" name="內容版面配置區 3">
              <a:extLst>
                <a:ext uri="{FF2B5EF4-FFF2-40B4-BE49-F238E27FC236}">
                  <a16:creationId xmlns:a16="http://schemas.microsoft.com/office/drawing/2014/main" id="{2BB167F4-63C4-4615-A28A-AF751CEC4757}"/>
                </a:ext>
              </a:extLst>
            </p:cNvPr>
            <p:cNvPicPr>
              <a:picLocks noGrp="1"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19375" cy="1439545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7CFC1F35-EDAB-424E-A15D-0F0C62BC4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804" y="0"/>
              <a:ext cx="2619375" cy="1439545"/>
            </a:xfrm>
            <a:prstGeom prst="rect">
              <a:avLst/>
            </a:prstGeom>
          </p:spPr>
        </p:pic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D907364-60E8-4023-AA9C-8F0814CFD6BF}"/>
              </a:ext>
            </a:extLst>
          </p:cNvPr>
          <p:cNvSpPr txBox="1"/>
          <p:nvPr/>
        </p:nvSpPr>
        <p:spPr>
          <a:xfrm>
            <a:off x="0" y="285269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000" dirty="0">
                <a:latin typeface="+mn-ea"/>
                <a:ea typeface="+mn-ea"/>
              </a:rPr>
              <a:t>圖 </a:t>
            </a:r>
            <a:r>
              <a:rPr lang="en-US" altLang="zh-TW" sz="2000" dirty="0">
                <a:latin typeface="+mn-ea"/>
                <a:ea typeface="+mn-ea"/>
              </a:rPr>
              <a:t>16.4.1 </a:t>
            </a:r>
            <a:r>
              <a:rPr lang="en-US" altLang="zh-TW" sz="2000" dirty="0" err="1">
                <a:latin typeface="+mn-ea"/>
                <a:ea typeface="+mn-ea"/>
              </a:rPr>
              <a:t>CamVid</a:t>
            </a:r>
            <a:r>
              <a:rPr lang="zh-TW" altLang="zh-TW" sz="2000" dirty="0">
                <a:latin typeface="+mn-ea"/>
                <a:ea typeface="+mn-ea"/>
              </a:rPr>
              <a:t>圖像標記示意圖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F1AAD1E-BEC0-4472-B1B1-770B1E717B87}"/>
              </a:ext>
            </a:extLst>
          </p:cNvPr>
          <p:cNvSpPr txBox="1"/>
          <p:nvPr/>
        </p:nvSpPr>
        <p:spPr>
          <a:xfrm>
            <a:off x="0" y="594054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000" dirty="0">
                <a:latin typeface="+mn-ea"/>
                <a:ea typeface="+mn-ea"/>
              </a:rPr>
              <a:t>圖 </a:t>
            </a:r>
            <a:r>
              <a:rPr lang="en-US" altLang="zh-TW" sz="2000" dirty="0">
                <a:latin typeface="+mn-ea"/>
                <a:ea typeface="+mn-ea"/>
              </a:rPr>
              <a:t>16.4.2 GTA5 </a:t>
            </a:r>
            <a:r>
              <a:rPr lang="zh-TW" altLang="zh-TW" sz="2000" dirty="0">
                <a:latin typeface="+mn-ea"/>
                <a:ea typeface="+mn-ea"/>
              </a:rPr>
              <a:t>圖像標記示意圖</a:t>
            </a:r>
          </a:p>
        </p:txBody>
      </p:sp>
    </p:spTree>
    <p:extLst>
      <p:ext uri="{BB962C8B-B14F-4D97-AF65-F5344CB8AC3E}">
        <p14:creationId xmlns:p14="http://schemas.microsoft.com/office/powerpoint/2010/main" val="1284116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1328DF-DBBF-4545-B252-8B60AE8AD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980000"/>
          </a:xfrm>
        </p:spPr>
        <p:txBody>
          <a:bodyPr/>
          <a:lstStyle/>
          <a:p>
            <a:endParaRPr lang="en-US" altLang="zh-TW" sz="2000" dirty="0">
              <a:latin typeface="+mn-ea"/>
            </a:endParaRPr>
          </a:p>
          <a:p>
            <a:endParaRPr lang="en-US" altLang="zh-TW" sz="2000" dirty="0">
              <a:latin typeface="+mn-ea"/>
            </a:endParaRPr>
          </a:p>
          <a:p>
            <a:r>
              <a:rPr lang="zh-TW" altLang="zh-TW" sz="2000" dirty="0">
                <a:latin typeface="+mn-ea"/>
              </a:rPr>
              <a:t>適應場景</a:t>
            </a:r>
            <a:r>
              <a:rPr lang="en-US" altLang="zh-TW" sz="2000" dirty="0">
                <a:latin typeface="+mn-ea"/>
              </a:rPr>
              <a:t> (Domain Adaptation)</a:t>
            </a:r>
            <a:r>
              <a:rPr lang="zh-TW" altLang="en-US" sz="2000" dirty="0">
                <a:latin typeface="+mn-ea"/>
              </a:rPr>
              <a:t>：</a:t>
            </a:r>
            <a:r>
              <a:rPr lang="zh-TW" altLang="zh-TW" sz="2000" dirty="0">
                <a:latin typeface="+mn-ea"/>
              </a:rPr>
              <a:t>真實資料集與合成資料集之間的落差</a:t>
            </a:r>
            <a:r>
              <a:rPr lang="zh-TW" altLang="en-US" sz="2000" dirty="0">
                <a:latin typeface="+mn-ea"/>
              </a:rPr>
              <a:t>，會</a:t>
            </a:r>
            <a:r>
              <a:rPr lang="zh-TW" altLang="zh-TW" sz="2000" dirty="0">
                <a:latin typeface="+mn-ea"/>
              </a:rPr>
              <a:t>將</a:t>
            </a:r>
            <a:r>
              <a:rPr lang="en-US" altLang="zh-TW" sz="2000" dirty="0">
                <a:latin typeface="+mn-ea"/>
              </a:rPr>
              <a:t>GTA5 Dataset </a:t>
            </a:r>
            <a:r>
              <a:rPr lang="zh-TW" altLang="zh-TW" sz="2000" dirty="0">
                <a:latin typeface="+mn-ea"/>
              </a:rPr>
              <a:t>的合成圖像使用風格轉換 </a:t>
            </a:r>
            <a:r>
              <a:rPr lang="en-US" altLang="zh-TW" sz="2000" dirty="0">
                <a:latin typeface="+mn-ea"/>
              </a:rPr>
              <a:t>(Style Transfer) </a:t>
            </a:r>
            <a:r>
              <a:rPr lang="zh-TW" altLang="zh-TW" sz="2000" dirty="0">
                <a:latin typeface="+mn-ea"/>
              </a:rPr>
              <a:t>轉換為類似真實世界風格的合成圖像</a:t>
            </a:r>
            <a:r>
              <a:rPr lang="zh-TW" altLang="en-US" sz="2000" dirty="0">
                <a:latin typeface="+mn-ea"/>
              </a:rPr>
              <a:t>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A14FD5D-B7E3-4DC7-B7C4-79E9BBD2C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23</a:t>
            </a:fld>
            <a:endParaRPr lang="en-US" altLang="zh-TW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293DC4B6-F66E-45E2-8A9F-CB8702BF830D}"/>
              </a:ext>
            </a:extLst>
          </p:cNvPr>
          <p:cNvGrpSpPr/>
          <p:nvPr/>
        </p:nvGrpSpPr>
        <p:grpSpPr>
          <a:xfrm>
            <a:off x="12779" y="3140968"/>
            <a:ext cx="9144000" cy="2543716"/>
            <a:chOff x="12779" y="3140968"/>
            <a:chExt cx="9144000" cy="2543716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149239AB-638E-457D-B20A-750AEFE3A8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70968" y="3140968"/>
              <a:ext cx="7202064" cy="1980000"/>
              <a:chOff x="0" y="0"/>
              <a:chExt cx="5236354" cy="1439545"/>
            </a:xfrm>
          </p:grpSpPr>
          <p:pic>
            <p:nvPicPr>
              <p:cNvPr id="6" name="內容版面配置區 3">
                <a:extLst>
                  <a:ext uri="{FF2B5EF4-FFF2-40B4-BE49-F238E27FC236}">
                    <a16:creationId xmlns:a16="http://schemas.microsoft.com/office/drawing/2014/main" id="{4C4F4D8A-8E21-42B0-BF19-821E901AEDA6}"/>
                  </a:ext>
                </a:extLst>
              </p:cNvPr>
              <p:cNvPicPr>
                <a:picLocks noGrp="1"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3804" y="0"/>
                <a:ext cx="2622550" cy="1439545"/>
              </a:xfrm>
              <a:prstGeom prst="rect">
                <a:avLst/>
              </a:prstGeom>
            </p:spPr>
          </p:pic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393A28FA-4C88-43D4-9A29-83635B53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619375" cy="1439545"/>
              </a:xfrm>
              <a:prstGeom prst="rect">
                <a:avLst/>
              </a:prstGeom>
            </p:spPr>
          </p:pic>
        </p:grp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A6EC67C2-EE37-4BB8-9C71-216B4929EBDD}"/>
                </a:ext>
              </a:extLst>
            </p:cNvPr>
            <p:cNvSpPr txBox="1"/>
            <p:nvPr/>
          </p:nvSpPr>
          <p:spPr>
            <a:xfrm>
              <a:off x="12779" y="5284574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2000" dirty="0">
                  <a:latin typeface="+mn-ea"/>
                  <a:ea typeface="+mn-ea"/>
                </a:rPr>
                <a:t>圖 </a:t>
              </a:r>
              <a:r>
                <a:rPr lang="en-US" altLang="zh-TW" sz="2000" dirty="0">
                  <a:latin typeface="+mn-ea"/>
                  <a:ea typeface="+mn-ea"/>
                </a:rPr>
                <a:t>16.4.3 GTA5</a:t>
              </a:r>
              <a:r>
                <a:rPr lang="zh-TW" altLang="zh-TW" sz="2000" dirty="0">
                  <a:latin typeface="+mn-ea"/>
                  <a:ea typeface="+mn-ea"/>
                </a:rPr>
                <a:t>風格轉換示意圖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633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1">
            <a:extLst>
              <a:ext uri="{FF2B5EF4-FFF2-40B4-BE49-F238E27FC236}">
                <a16:creationId xmlns:a16="http://schemas.microsoft.com/office/drawing/2014/main" id="{C420FA0C-61F1-428B-9410-5EE86FBB1F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9303E48-6027-4B3E-B317-611D6DA04FC6}" type="slidenum">
              <a:rPr kumimoji="0" lang="zh-TW" altLang="en-US">
                <a:latin typeface="Arial Black" panose="020B0A04020102020204" pitchFamily="34" charset="0"/>
              </a:rPr>
              <a:pPr/>
              <a:t>24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2F11A6-CBAE-4440-8D63-59F82554DF4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zh-TW" altLang="en-US" kern="0" dirty="0"/>
              <a:t>1</a:t>
            </a:r>
            <a:r>
              <a:rPr lang="en-US" altLang="zh-TW" kern="0" dirty="0"/>
              <a:t>6</a:t>
            </a:r>
            <a:r>
              <a:rPr lang="zh-TW" altLang="en-US" kern="0" dirty="0"/>
              <a:t>.5 </a:t>
            </a:r>
            <a:r>
              <a:rPr lang="zh-TW" altLang="zh-TW" dirty="0"/>
              <a:t>相機模組辨識應用</a:t>
            </a:r>
            <a:endParaRPr lang="en-US" altLang="zh-TW" sz="3200" kern="0" dirty="0"/>
          </a:p>
        </p:txBody>
      </p:sp>
      <p:sp>
        <p:nvSpPr>
          <p:cNvPr id="14340" name="文字方塊 4">
            <a:extLst>
              <a:ext uri="{FF2B5EF4-FFF2-40B4-BE49-F238E27FC236}">
                <a16:creationId xmlns:a16="http://schemas.microsoft.com/office/drawing/2014/main" id="{1427E054-7D3B-4B00-8080-6726BF34C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1628775"/>
            <a:ext cx="84312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zh-TW" sz="2200" dirty="0">
                <a:latin typeface="+mn-ea"/>
                <a:ea typeface="+mn-ea"/>
              </a:rPr>
              <a:t>介紹如何在給定的全彩影像中，辨識出其相機模組。相機模組的識別一直是相當具有挑戰性的研究議題，該議題於身分驗證，以及相片竄改的偵測有很重要的應用。</a:t>
            </a:r>
            <a:endParaRPr lang="zh-TW" altLang="en-US" sz="2200" dirty="0">
              <a:latin typeface="+mn-ea"/>
              <a:ea typeface="+mn-ea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B503E3C-CCEE-4151-8005-540F09DD5C15}"/>
              </a:ext>
            </a:extLst>
          </p:cNvPr>
          <p:cNvGrpSpPr/>
          <p:nvPr/>
        </p:nvGrpSpPr>
        <p:grpSpPr>
          <a:xfrm>
            <a:off x="0" y="3429676"/>
            <a:ext cx="9144000" cy="2487666"/>
            <a:chOff x="0" y="3429676"/>
            <a:chExt cx="9144000" cy="2487666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429DEDE-3999-4BBE-B977-9802D5A1D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5"/>
            <a:stretch/>
          </p:blipFill>
          <p:spPr bwMode="auto">
            <a:xfrm>
              <a:off x="1931102" y="3429676"/>
              <a:ext cx="5281795" cy="1963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327056BD-BEA9-4923-8520-6BAD3DBE3A2E}"/>
                </a:ext>
              </a:extLst>
            </p:cNvPr>
            <p:cNvSpPr txBox="1"/>
            <p:nvPr/>
          </p:nvSpPr>
          <p:spPr>
            <a:xfrm>
              <a:off x="0" y="5517232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2000" dirty="0">
                  <a:latin typeface="+mn-ea"/>
                  <a:ea typeface="+mn-ea"/>
                </a:rPr>
                <a:t>圖</a:t>
              </a:r>
              <a:r>
                <a:rPr lang="en-US" altLang="zh-TW" sz="2000" dirty="0">
                  <a:latin typeface="+mn-ea"/>
                  <a:ea typeface="+mn-ea"/>
                </a:rPr>
                <a:t> 16.5.1 Bayer CFA</a:t>
              </a:r>
              <a:r>
                <a:rPr lang="zh-TW" altLang="zh-TW" sz="2000" dirty="0">
                  <a:latin typeface="+mn-ea"/>
                  <a:ea typeface="+mn-ea"/>
                </a:rPr>
                <a:t>之四個模組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D9AD68-6489-46F5-B6E9-C27EF7895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946124"/>
          </a:xfrm>
        </p:spPr>
        <p:txBody>
          <a:bodyPr/>
          <a:lstStyle/>
          <a:p>
            <a:r>
              <a:rPr lang="en-US" altLang="zh-TW" sz="2000" dirty="0">
                <a:latin typeface="+mn-ea"/>
              </a:rPr>
              <a:t>Bondi</a:t>
            </a:r>
            <a:r>
              <a:rPr lang="zh-TW" altLang="en-US" sz="2000" dirty="0">
                <a:latin typeface="+mn-ea"/>
              </a:rPr>
              <a:t> </a:t>
            </a:r>
            <a:r>
              <a:rPr lang="zh-TW" altLang="zh-TW" sz="2000" dirty="0">
                <a:latin typeface="+mn-ea"/>
              </a:rPr>
              <a:t>等人於</a:t>
            </a:r>
            <a:r>
              <a:rPr lang="en-US" altLang="zh-TW" sz="2000" dirty="0">
                <a:latin typeface="+mn-ea"/>
              </a:rPr>
              <a:t>2015</a:t>
            </a:r>
            <a:r>
              <a:rPr lang="zh-TW" altLang="zh-TW" sz="2000" dirty="0">
                <a:latin typeface="+mn-ea"/>
              </a:rPr>
              <a:t>年提出了以深度學習為主的相機模組識別演算法，其中納入識別的主流相機品牌有</a:t>
            </a:r>
            <a:r>
              <a:rPr lang="en-US" altLang="zh-TW" sz="2000" dirty="0">
                <a:latin typeface="+mn-ea"/>
              </a:rPr>
              <a:t>18</a:t>
            </a:r>
            <a:r>
              <a:rPr lang="zh-TW" altLang="zh-TW" sz="2000" dirty="0">
                <a:latin typeface="+mn-ea"/>
              </a:rPr>
              <a:t>個相機模組</a:t>
            </a:r>
            <a:r>
              <a:rPr lang="zh-TW" altLang="en-US" sz="2000" dirty="0">
                <a:latin typeface="+mn-ea"/>
              </a:rPr>
              <a:t>。</a:t>
            </a:r>
            <a:endParaRPr lang="en-US" altLang="zh-TW" sz="2000" dirty="0">
              <a:latin typeface="+mn-ea"/>
            </a:endParaRPr>
          </a:p>
          <a:p>
            <a:endParaRPr lang="zh-TW" altLang="en-US" sz="2000" dirty="0">
              <a:latin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48F017B-AA2A-4BF1-A951-729264F382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25</a:t>
            </a:fld>
            <a:endParaRPr lang="en-US" altLang="zh-TW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3459F79-8D52-40A1-827A-03CC8F312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303944"/>
              </p:ext>
            </p:extLst>
          </p:nvPr>
        </p:nvGraphicFramePr>
        <p:xfrm>
          <a:off x="2501280" y="1391478"/>
          <a:ext cx="4141439" cy="4873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0377">
                  <a:extLst>
                    <a:ext uri="{9D8B030D-6E8A-4147-A177-3AD203B41FA5}">
                      <a16:colId xmlns:a16="http://schemas.microsoft.com/office/drawing/2014/main" val="1708496463"/>
                    </a:ext>
                  </a:extLst>
                </a:gridCol>
                <a:gridCol w="2251062">
                  <a:extLst>
                    <a:ext uri="{9D8B030D-6E8A-4147-A177-3AD203B41FA5}">
                      <a16:colId xmlns:a16="http://schemas.microsoft.com/office/drawing/2014/main" val="2512176065"/>
                    </a:ext>
                  </a:extLst>
                </a:gridCol>
              </a:tblGrid>
              <a:tr h="381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品牌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型號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038287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CANON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Ixus70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757895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Casio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EX-Z150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5820412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Fuji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FinePixJ50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712884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Kodak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M1063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3982955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Nikon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CoolPixS710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2041637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Nikon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D200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2607979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Nikon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D70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2045374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Olympus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mju-1050SW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7835107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Panasonic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DMC-FZ50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3386396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Pentax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OptioA40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6238368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Praktica 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DCZ5.9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73209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Ricoh </a:t>
                      </a:r>
                      <a:r>
                        <a:rPr lang="en-US" sz="1600" kern="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Caplio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GX100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1031163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Rollei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RCP-7325XS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3764655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Samsung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L74wide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1810510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Samsung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NV15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391085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SONY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DSC-H50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451311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SONY</a:t>
                      </a:r>
                      <a:endParaRPr lang="zh-TW" sz="16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DSC-T77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0825289"/>
                  </a:ext>
                </a:extLst>
              </a:tr>
              <a:tr h="248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SONY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DSC-W170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3916201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038D57F9-A99D-4A64-9E14-5D7738B16641}"/>
              </a:ext>
            </a:extLst>
          </p:cNvPr>
          <p:cNvSpPr txBox="1"/>
          <p:nvPr/>
        </p:nvSpPr>
        <p:spPr>
          <a:xfrm>
            <a:off x="0" y="6264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000" dirty="0">
                <a:latin typeface="+mn-ea"/>
                <a:ea typeface="+mn-ea"/>
              </a:rPr>
              <a:t>表</a:t>
            </a:r>
            <a:r>
              <a:rPr lang="en-US" altLang="zh-TW" sz="2000" dirty="0">
                <a:latin typeface="+mn-ea"/>
                <a:ea typeface="+mn-ea"/>
              </a:rPr>
              <a:t> 16.5.2 </a:t>
            </a:r>
            <a:r>
              <a:rPr lang="zh-TW" altLang="zh-TW" sz="2000" dirty="0">
                <a:latin typeface="+mn-ea"/>
                <a:ea typeface="+mn-ea"/>
              </a:rPr>
              <a:t>相機品牌與其對應型號</a:t>
            </a:r>
          </a:p>
        </p:txBody>
      </p:sp>
    </p:spTree>
    <p:extLst>
      <p:ext uri="{BB962C8B-B14F-4D97-AF65-F5344CB8AC3E}">
        <p14:creationId xmlns:p14="http://schemas.microsoft.com/office/powerpoint/2010/main" val="2424478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FE5ED4-086C-43B0-BBBE-8AE9FB5537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26</a:t>
            </a:fld>
            <a:endParaRPr lang="en-US" altLang="zh-TW"/>
          </a:p>
        </p:txBody>
      </p:sp>
      <p:pic>
        <p:nvPicPr>
          <p:cNvPr id="5" name="內容版面配置區 4" descr="圖片1">
            <a:extLst>
              <a:ext uri="{FF2B5EF4-FFF2-40B4-BE49-F238E27FC236}">
                <a16:creationId xmlns:a16="http://schemas.microsoft.com/office/drawing/2014/main" id="{FA8F584F-013C-4F6E-89BF-25BEF06A6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45" y="1340768"/>
            <a:ext cx="4569109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727BAB4-243E-48BA-908C-7D9828E3BFAE}"/>
              </a:ext>
            </a:extLst>
          </p:cNvPr>
          <p:cNvSpPr txBox="1"/>
          <p:nvPr/>
        </p:nvSpPr>
        <p:spPr>
          <a:xfrm>
            <a:off x="-1" y="551053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000" dirty="0">
                <a:latin typeface="+mn-ea"/>
                <a:ea typeface="+mn-ea"/>
              </a:rPr>
              <a:t>圖</a:t>
            </a:r>
            <a:r>
              <a:rPr lang="en-US" altLang="zh-TW" sz="2000" dirty="0">
                <a:latin typeface="+mn-ea"/>
                <a:ea typeface="+mn-ea"/>
              </a:rPr>
              <a:t> 16.5.3 </a:t>
            </a:r>
            <a:r>
              <a:rPr lang="zh-TW" altLang="zh-TW" sz="2000" dirty="0">
                <a:latin typeface="+mn-ea"/>
                <a:ea typeface="+mn-ea"/>
              </a:rPr>
              <a:t>相機模組</a:t>
            </a:r>
            <a:r>
              <a:rPr lang="zh-TW" altLang="zh-TW" sz="2000">
                <a:latin typeface="+mn-ea"/>
                <a:ea typeface="+mn-ea"/>
              </a:rPr>
              <a:t>識別</a:t>
            </a:r>
            <a:r>
              <a:rPr lang="zh-TW" altLang="zh-TW" sz="2000" smtClean="0">
                <a:latin typeface="+mn-ea"/>
                <a:ea typeface="+mn-ea"/>
              </a:rPr>
              <a:t>演</a:t>
            </a:r>
            <a:r>
              <a:rPr lang="zh-TW" altLang="en-US" sz="2000" smtClean="0">
                <a:latin typeface="+mn-ea"/>
                <a:ea typeface="+mn-ea"/>
              </a:rPr>
              <a:t>算法</a:t>
            </a:r>
            <a:r>
              <a:rPr lang="zh-TW" altLang="zh-TW" sz="2000" smtClean="0">
                <a:latin typeface="+mn-ea"/>
                <a:ea typeface="+mn-ea"/>
              </a:rPr>
              <a:t>使用</a:t>
            </a:r>
            <a:r>
              <a:rPr lang="zh-TW" altLang="zh-TW" sz="2000" dirty="0">
                <a:latin typeface="+mn-ea"/>
                <a:ea typeface="+mn-ea"/>
              </a:rPr>
              <a:t>的深度學習架構</a:t>
            </a:r>
            <a:endParaRPr lang="zh-TW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448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361ADE-2216-4A8B-AA9B-468E152C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9921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+mj-ea"/>
              </a:rPr>
              <a:t>1</a:t>
            </a:r>
            <a:r>
              <a:rPr lang="en-US" altLang="zh-TW" dirty="0">
                <a:latin typeface="+mj-ea"/>
              </a:rPr>
              <a:t>6</a:t>
            </a:r>
            <a:r>
              <a:rPr lang="zh-TW" altLang="en-US" dirty="0">
                <a:latin typeface="+mj-ea"/>
              </a:rPr>
              <a:t>.1  前言</a:t>
            </a:r>
          </a:p>
        </p:txBody>
      </p:sp>
      <p:sp>
        <p:nvSpPr>
          <p:cNvPr id="5123" name="內容版面配置區 2">
            <a:extLst>
              <a:ext uri="{FF2B5EF4-FFF2-40B4-BE49-F238E27FC236}">
                <a16:creationId xmlns:a16="http://schemas.microsoft.com/office/drawing/2014/main" id="{945D15C4-BC30-4DAF-8C96-1854BF533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454525"/>
          </a:xfrm>
        </p:spPr>
        <p:txBody>
          <a:bodyPr/>
          <a:lstStyle/>
          <a:p>
            <a:pPr eaLnBrk="1" hangingPunct="1"/>
            <a:endParaRPr lang="en-US" altLang="zh-TW" sz="2200" dirty="0"/>
          </a:p>
          <a:p>
            <a:pPr eaLnBrk="1" hangingPunct="1"/>
            <a:r>
              <a:rPr lang="zh-TW" altLang="zh-TW" sz="2200" dirty="0"/>
              <a:t>介紹深度學習的基本原理</a:t>
            </a:r>
            <a:r>
              <a:rPr lang="zh-TW" altLang="en-US" sz="2200" dirty="0"/>
              <a:t>、</a:t>
            </a:r>
            <a:r>
              <a:rPr lang="zh-TW" altLang="zh-TW" sz="2200" dirty="0"/>
              <a:t>知名的深度學習架構</a:t>
            </a:r>
            <a:r>
              <a:rPr lang="zh-TW" altLang="en-US" sz="2200" dirty="0"/>
              <a:t>、</a:t>
            </a:r>
            <a:r>
              <a:rPr lang="zh-TW" altLang="zh-TW" sz="2200" dirty="0"/>
              <a:t>植基於深度學習的應用：語義分割</a:t>
            </a:r>
            <a:r>
              <a:rPr lang="en-US" altLang="zh-TW" sz="2200" dirty="0"/>
              <a:t> (Semantic Segmentation)</a:t>
            </a:r>
            <a:r>
              <a:rPr lang="zh-TW" altLang="zh-TW" sz="2200" dirty="0"/>
              <a:t>和相機模組辨識</a:t>
            </a:r>
            <a:r>
              <a:rPr lang="en-US" altLang="zh-TW" sz="2200" dirty="0"/>
              <a:t> (Camera Model Identification) </a:t>
            </a:r>
            <a:r>
              <a:rPr lang="zh-TW" altLang="zh-TW" sz="2200" dirty="0"/>
              <a:t>。</a:t>
            </a:r>
            <a:endParaRPr lang="zh-TW" altLang="en-US" sz="2200" dirty="0"/>
          </a:p>
        </p:txBody>
      </p:sp>
      <p:sp>
        <p:nvSpPr>
          <p:cNvPr id="5124" name="投影片編號版面配置區 3">
            <a:extLst>
              <a:ext uri="{FF2B5EF4-FFF2-40B4-BE49-F238E27FC236}">
                <a16:creationId xmlns:a16="http://schemas.microsoft.com/office/drawing/2014/main" id="{405FC864-F9C0-47FD-B401-70C9D9609C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D5E9F3C-044F-4A2C-A9CF-3126D259E447}" type="slidenum">
              <a:rPr kumimoji="0" lang="zh-TW" altLang="en-US">
                <a:latin typeface="Arial Black" panose="020B0A04020102020204" pitchFamily="34" charset="0"/>
              </a:rPr>
              <a:pPr/>
              <a:t>3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>
            <a:extLst>
              <a:ext uri="{FF2B5EF4-FFF2-40B4-BE49-F238E27FC236}">
                <a16:creationId xmlns:a16="http://schemas.microsoft.com/office/drawing/2014/main" id="{B4248CE7-DE43-4117-8CD0-2B988CD2C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57200"/>
            <a:ext cx="8229600" cy="955675"/>
          </a:xfrm>
        </p:spPr>
        <p:txBody>
          <a:bodyPr/>
          <a:lstStyle/>
          <a:p>
            <a:pPr eaLnBrk="1" hangingPunct="1"/>
            <a:r>
              <a:rPr lang="zh-TW" altLang="en-US" dirty="0"/>
              <a:t>1</a:t>
            </a:r>
            <a:r>
              <a:rPr lang="en-US" altLang="zh-TW" dirty="0"/>
              <a:t>6</a:t>
            </a:r>
            <a:r>
              <a:rPr lang="zh-TW" altLang="en-US" dirty="0"/>
              <a:t>.2 </a:t>
            </a:r>
            <a:r>
              <a:rPr lang="zh-TW" altLang="zh-TW" dirty="0"/>
              <a:t>深度學習機的基本學習機制</a:t>
            </a:r>
            <a:endParaRPr lang="zh-TW" altLang="en-US" dirty="0"/>
          </a:p>
        </p:txBody>
      </p:sp>
      <p:sp>
        <p:nvSpPr>
          <p:cNvPr id="6147" name="投影片編號版面配置區 4">
            <a:extLst>
              <a:ext uri="{FF2B5EF4-FFF2-40B4-BE49-F238E27FC236}">
                <a16:creationId xmlns:a16="http://schemas.microsoft.com/office/drawing/2014/main" id="{AF205F3A-17AA-4BA3-86F6-99B64A1A2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D0B95D3-78BE-4B76-8744-BD9747CC382C}" type="slidenum">
              <a:rPr kumimoji="0" lang="zh-TW" altLang="en-US">
                <a:latin typeface="Arial Black" panose="020B0A04020102020204" pitchFamily="34" charset="0"/>
              </a:rPr>
              <a:pPr/>
              <a:t>4</a:t>
            </a:fld>
            <a:endParaRPr kumimoji="0" lang="en-US" altLang="zh-TW">
              <a:latin typeface="Arial Black" panose="020B0A04020102020204" pitchFamily="34" charset="0"/>
            </a:endParaRPr>
          </a:p>
        </p:txBody>
      </p:sp>
      <p:sp>
        <p:nvSpPr>
          <p:cNvPr id="8196" name="Rectangle 8">
            <a:extLst>
              <a:ext uri="{FF2B5EF4-FFF2-40B4-BE49-F238E27FC236}">
                <a16:creationId xmlns:a16="http://schemas.microsoft.com/office/drawing/2014/main" id="{6F96BE86-1785-48DB-B908-A2E23FD3A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41438"/>
            <a:ext cx="8458200" cy="2286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en-US" altLang="zh-TW" sz="2200" dirty="0">
              <a:latin typeface="+mn-lt"/>
              <a:ea typeface="+mn-ea"/>
            </a:endParaRPr>
          </a:p>
          <a:p>
            <a:pPr eaLnBrk="1" hangingPunct="1">
              <a:defRPr/>
            </a:pPr>
            <a:r>
              <a:rPr lang="zh-TW" altLang="zh-TW" sz="2200" dirty="0">
                <a:latin typeface="+mn-lt"/>
                <a:ea typeface="+mn-ea"/>
              </a:rPr>
              <a:t>介紹深度學習機器如何利用以</a:t>
            </a:r>
            <a:r>
              <a:rPr lang="en-US" altLang="zh-TW" sz="2200" dirty="0">
                <a:latin typeface="+mn-lt"/>
                <a:ea typeface="+mn-ea"/>
              </a:rPr>
              <a:t> loss function </a:t>
            </a:r>
            <a:r>
              <a:rPr lang="zh-TW" altLang="zh-TW" sz="2200" dirty="0">
                <a:latin typeface="+mn-lt"/>
                <a:ea typeface="+mn-ea"/>
              </a:rPr>
              <a:t>減少為目的，先按照前向式</a:t>
            </a:r>
            <a:r>
              <a:rPr lang="en-US" altLang="zh-TW" sz="2200" dirty="0">
                <a:latin typeface="+mn-lt"/>
                <a:ea typeface="+mn-ea"/>
              </a:rPr>
              <a:t> (Forward)</a:t>
            </a:r>
            <a:r>
              <a:rPr lang="zh-TW" altLang="en-US" sz="2200" dirty="0">
                <a:latin typeface="+mn-lt"/>
                <a:ea typeface="+mn-ea"/>
              </a:rPr>
              <a:t> </a:t>
            </a:r>
            <a:r>
              <a:rPr lang="zh-TW" altLang="zh-TW" sz="2200" dirty="0">
                <a:latin typeface="+mn-lt"/>
                <a:ea typeface="+mn-ea"/>
              </a:rPr>
              <a:t>修正方式，然後按照反向式 </a:t>
            </a:r>
            <a:r>
              <a:rPr lang="en-US" altLang="zh-TW" sz="2200" dirty="0">
                <a:latin typeface="+mn-lt"/>
                <a:ea typeface="+mn-ea"/>
              </a:rPr>
              <a:t>(backward) </a:t>
            </a:r>
            <a:r>
              <a:rPr lang="zh-TW" altLang="zh-TW" sz="2200" dirty="0">
                <a:latin typeface="+mn-lt"/>
                <a:ea typeface="+mn-ea"/>
              </a:rPr>
              <a:t>修正相關參數權重值方式，重複這種往返學習機制。最終將各個參數的權重值學習起來，並使</a:t>
            </a:r>
            <a:r>
              <a:rPr lang="en-US" altLang="zh-TW" sz="2200" dirty="0">
                <a:latin typeface="+mn-lt"/>
                <a:ea typeface="+mn-ea"/>
              </a:rPr>
              <a:t> loss function </a:t>
            </a:r>
            <a:r>
              <a:rPr lang="zh-TW" altLang="zh-TW" sz="2200" dirty="0">
                <a:latin typeface="+mn-lt"/>
                <a:ea typeface="+mn-ea"/>
              </a:rPr>
              <a:t>減少到夠小值。</a:t>
            </a:r>
            <a:endParaRPr lang="zh-TW" altLang="en-US" sz="22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3BED3A80-8F5E-42B7-9837-96F8265A576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sz="2200" dirty="0">
                    <a:latin typeface="+mn-ea"/>
                    <a:ea typeface="+mn-ea"/>
                  </a:rPr>
                  <a:t>範例</a:t>
                </a:r>
                <a:r>
                  <a:rPr lang="en-US" altLang="zh-TW" sz="2200" dirty="0">
                    <a:latin typeface="+mn-ea"/>
                    <a:ea typeface="+mn-ea"/>
                  </a:rPr>
                  <a:t>1</a:t>
                </a:r>
                <a:r>
                  <a:rPr lang="zh-TW" altLang="en-US" sz="2200" dirty="0">
                    <a:latin typeface="+mn-ea"/>
                    <a:ea typeface="+mn-ea"/>
                  </a:rPr>
                  <a:t>： </a:t>
                </a:r>
                <a:r>
                  <a:rPr lang="zh-TW" altLang="zh-TW" sz="2200" dirty="0">
                    <a:latin typeface="+mn-ea"/>
                    <a:ea typeface="+mn-ea"/>
                  </a:rPr>
                  <a:t>給定兩個輸入</a:t>
                </a:r>
                <a14:m>
                  <m:oMath xmlns:m="http://schemas.openxmlformats.org/officeDocument/2006/math">
                    <m:r>
                      <a:rPr lang="zh-TW" altLang="zh-TW" sz="2200"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+mn-ea"/>
                          </a:rPr>
                          <m:t>𝐼</m:t>
                        </m:r>
                      </m:e>
                      <m:sub>
                        <m:r>
                          <a:rPr lang="en-US" altLang="zh-TW" sz="2200"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  <m:r>
                      <a:rPr lang="en-US" altLang="zh-TW" sz="2200">
                        <a:latin typeface="Cambria Math" panose="02040503050406030204" pitchFamily="18" charset="0"/>
                        <a:ea typeface="+mn-ea"/>
                      </a:rPr>
                      <m:t>=0.5 </m:t>
                    </m:r>
                  </m:oMath>
                </a14:m>
                <a:r>
                  <a:rPr lang="zh-TW" altLang="zh-TW" sz="2200" dirty="0">
                    <a:latin typeface="+mn-ea"/>
                    <a:ea typeface="+mn-ea"/>
                  </a:rPr>
                  <a:t>和</a:t>
                </a:r>
                <a14:m>
                  <m:oMath xmlns:m="http://schemas.openxmlformats.org/officeDocument/2006/math">
                    <m:r>
                      <a:rPr lang="zh-TW" altLang="zh-TW" sz="2200"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+mn-ea"/>
                          </a:rPr>
                          <m:t>𝐼</m:t>
                        </m:r>
                      </m:e>
                      <m:sub>
                        <m:r>
                          <a:rPr lang="en-US" altLang="zh-TW" sz="2200"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b>
                    </m:sSub>
                    <m:r>
                      <a:rPr lang="en-US" altLang="zh-TW" sz="2200">
                        <a:latin typeface="Cambria Math" panose="02040503050406030204" pitchFamily="18" charset="0"/>
                        <a:ea typeface="+mn-ea"/>
                      </a:rPr>
                      <m:t>=0.</m:t>
                    </m:r>
                    <m:r>
                      <a:rPr lang="en-US" altLang="zh-TW" sz="2200" i="1">
                        <a:latin typeface="Cambria Math" panose="02040503050406030204" pitchFamily="18" charset="0"/>
                        <a:ea typeface="+mn-ea"/>
                      </a:rPr>
                      <m:t>4</m:t>
                    </m:r>
                  </m:oMath>
                </a14:m>
                <a:r>
                  <a:rPr lang="zh-TW" altLang="zh-TW" sz="2200" dirty="0">
                    <a:latin typeface="+mn-ea"/>
                    <a:ea typeface="+mn-ea"/>
                  </a:rPr>
                  <a:t>；理想輸出</a:t>
                </a:r>
                <a14:m>
                  <m:oMath xmlns:m="http://schemas.openxmlformats.org/officeDocument/2006/math">
                    <m:r>
                      <a:rPr lang="zh-TW" altLang="zh-TW" sz="2200"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  <m:sub>
                        <m:r>
                          <a:rPr lang="en-US" altLang="zh-TW" sz="2200"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  <m:r>
                      <a:rPr lang="en-US" altLang="zh-TW" sz="2200">
                        <a:latin typeface="Cambria Math" panose="02040503050406030204" pitchFamily="18" charset="0"/>
                        <a:ea typeface="+mn-ea"/>
                      </a:rPr>
                      <m:t>=0.1 </m:t>
                    </m:r>
                  </m:oMath>
                </a14:m>
                <a:r>
                  <a:rPr lang="zh-TW" altLang="zh-TW" sz="2200" dirty="0">
                    <a:latin typeface="+mn-ea"/>
                    <a:ea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TW" sz="2200">
                            <a:latin typeface="Cambria Math" panose="02040503050406030204" pitchFamily="18" charset="0"/>
                            <a:ea typeface="+mn-ea"/>
                          </a:rPr>
                          <m:t> 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  <a:ea typeface="+mn-ea"/>
                          </a:rPr>
                          <m:t>𝑇</m:t>
                        </m:r>
                      </m:e>
                      <m:sub>
                        <m:r>
                          <a:rPr lang="en-US" altLang="zh-TW" sz="2200"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b>
                    </m:sSub>
                    <m:r>
                      <a:rPr lang="en-US" altLang="zh-TW" sz="2200">
                        <a:latin typeface="Cambria Math" panose="02040503050406030204" pitchFamily="18" charset="0"/>
                        <a:ea typeface="+mn-ea"/>
                      </a:rPr>
                      <m:t>=0.9</m:t>
                    </m:r>
                  </m:oMath>
                </a14:m>
                <a:r>
                  <a:rPr lang="zh-TW" altLang="en-US" sz="2200" dirty="0">
                    <a:latin typeface="+mn-ea"/>
                    <a:ea typeface="+mn-ea"/>
                  </a:rPr>
                  <a:t>，</a:t>
                </a:r>
                <a:r>
                  <a:rPr lang="zh-TW" altLang="zh-TW" sz="2200" dirty="0">
                    <a:latin typeface="+mn-ea"/>
                    <a:ea typeface="+mn-ea"/>
                  </a:rPr>
                  <a:t>共有四個神經元</a:t>
                </a:r>
                <a:r>
                  <a:rPr lang="en-US" altLang="zh-TW" sz="2200" dirty="0">
                    <a:latin typeface="+mn-ea"/>
                    <a:ea typeface="+mn-ea"/>
                  </a:rPr>
                  <a:t> (Neuron)</a:t>
                </a:r>
                <a:r>
                  <a:rPr lang="zh-TW" altLang="zh-TW" sz="2200" dirty="0">
                    <a:latin typeface="+mn-ea"/>
                    <a:ea typeface="+mn-ea"/>
                  </a:rPr>
                  <a:t>，神經元內含</a:t>
                </a:r>
                <a:r>
                  <a:rPr lang="en-US" altLang="zh-TW" sz="2200" dirty="0">
                    <a:latin typeface="+mn-ea"/>
                    <a:ea typeface="+mn-ea"/>
                  </a:rPr>
                  <a:t> sigmoid</a:t>
                </a:r>
                <a:r>
                  <a:rPr lang="zh-TW" altLang="zh-TW" sz="2200" dirty="0">
                    <a:latin typeface="+mn-ea"/>
                    <a:ea typeface="+mn-ea"/>
                  </a:rPr>
                  <a:t>激活函數</a:t>
                </a:r>
                <a:r>
                  <a:rPr lang="zh-TW" altLang="en-US" sz="2200" dirty="0">
                    <a:latin typeface="+mn-ea"/>
                    <a:ea typeface="+mn-ea"/>
                  </a:rPr>
                  <a:t>。</a:t>
                </a:r>
              </a:p>
            </p:txBody>
          </p:sp>
        </mc:Choice>
        <mc:Fallback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3BED3A80-8F5E-42B7-9837-96F8265A57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EB8C52-2F12-4E7B-A5D5-674FC7C5B7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5</a:t>
            </a:fld>
            <a:endParaRPr lang="en-US" altLang="zh-TW"/>
          </a:p>
        </p:txBody>
      </p: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EA306DCA-7CF6-431E-97AA-4B345245E40E}"/>
              </a:ext>
            </a:extLst>
          </p:cNvPr>
          <p:cNvGrpSpPr>
            <a:grpSpLocks noChangeAspect="1"/>
          </p:cNvGrpSpPr>
          <p:nvPr/>
        </p:nvGrpSpPr>
        <p:grpSpPr>
          <a:xfrm>
            <a:off x="-3491" y="1828800"/>
            <a:ext cx="9129192" cy="4682100"/>
            <a:chOff x="-3491" y="1828800"/>
            <a:chExt cx="9129192" cy="4682100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E7B74948-60CE-4870-9CAF-635B75DD1BA2}"/>
                </a:ext>
              </a:extLst>
            </p:cNvPr>
            <p:cNvGrpSpPr/>
            <p:nvPr/>
          </p:nvGrpSpPr>
          <p:grpSpPr>
            <a:xfrm>
              <a:off x="1547664" y="1828800"/>
              <a:ext cx="6352540" cy="4152265"/>
              <a:chOff x="0" y="0"/>
              <a:chExt cx="6428448" cy="4255462"/>
            </a:xfrm>
          </p:grpSpPr>
          <p:grpSp>
            <p:nvGrpSpPr>
              <p:cNvPr id="6" name="群組 5">
                <a:extLst>
                  <a:ext uri="{FF2B5EF4-FFF2-40B4-BE49-F238E27FC236}">
                    <a16:creationId xmlns:a16="http://schemas.microsoft.com/office/drawing/2014/main" id="{4570DD2B-30CE-4C5C-8FBB-6D8AAF60A657}"/>
                  </a:ext>
                </a:extLst>
              </p:cNvPr>
              <p:cNvGrpSpPr/>
              <p:nvPr/>
            </p:nvGrpSpPr>
            <p:grpSpPr>
              <a:xfrm>
                <a:off x="0" y="0"/>
                <a:ext cx="6428448" cy="4255462"/>
                <a:chOff x="0" y="0"/>
                <a:chExt cx="6428448" cy="4255462"/>
              </a:xfrm>
            </p:grpSpPr>
            <p:cxnSp>
              <p:nvCxnSpPr>
                <p:cNvPr id="19" name="直線接點 18">
                  <a:extLst>
                    <a:ext uri="{FF2B5EF4-FFF2-40B4-BE49-F238E27FC236}">
                      <a16:creationId xmlns:a16="http://schemas.microsoft.com/office/drawing/2014/main" id="{B993770E-E6FC-41A7-A039-6ABE84769BAE}"/>
                    </a:ext>
                  </a:extLst>
                </p:cNvPr>
                <p:cNvCxnSpPr>
                  <a:stCxn id="31" idx="6"/>
                  <a:endCxn id="33" idx="2"/>
                </p:cNvCxnSpPr>
                <p:nvPr/>
              </p:nvCxnSpPr>
              <p:spPr>
                <a:xfrm>
                  <a:off x="1527679" y="705334"/>
                  <a:ext cx="1038549" cy="24865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接點 19">
                  <a:extLst>
                    <a:ext uri="{FF2B5EF4-FFF2-40B4-BE49-F238E27FC236}">
                      <a16:creationId xmlns:a16="http://schemas.microsoft.com/office/drawing/2014/main" id="{D9E4F9CD-7174-46D6-93FB-A63F63F2CD6E}"/>
                    </a:ext>
                  </a:extLst>
                </p:cNvPr>
                <p:cNvCxnSpPr>
                  <a:stCxn id="34" idx="6"/>
                  <a:endCxn id="35" idx="2"/>
                </p:cNvCxnSpPr>
                <p:nvPr/>
              </p:nvCxnSpPr>
              <p:spPr>
                <a:xfrm>
                  <a:off x="3311263" y="705334"/>
                  <a:ext cx="1041381" cy="25309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接點 20">
                  <a:extLst>
                    <a:ext uri="{FF2B5EF4-FFF2-40B4-BE49-F238E27FC236}">
                      <a16:creationId xmlns:a16="http://schemas.microsoft.com/office/drawing/2014/main" id="{AD335182-0FEF-4BF2-85CB-756B77BA405D}"/>
                    </a:ext>
                  </a:extLst>
                </p:cNvPr>
                <p:cNvCxnSpPr>
                  <a:stCxn id="32" idx="6"/>
                  <a:endCxn id="34" idx="2"/>
                </p:cNvCxnSpPr>
                <p:nvPr/>
              </p:nvCxnSpPr>
              <p:spPr>
                <a:xfrm flipV="1">
                  <a:off x="1527679" y="705334"/>
                  <a:ext cx="1038549" cy="24865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接點 21">
                  <a:extLst>
                    <a:ext uri="{FF2B5EF4-FFF2-40B4-BE49-F238E27FC236}">
                      <a16:creationId xmlns:a16="http://schemas.microsoft.com/office/drawing/2014/main" id="{F8F20510-2F6B-4A17-B40E-F8DEACCE04DE}"/>
                    </a:ext>
                  </a:extLst>
                </p:cNvPr>
                <p:cNvCxnSpPr>
                  <a:stCxn id="33" idx="6"/>
                  <a:endCxn id="36" idx="2"/>
                </p:cNvCxnSpPr>
                <p:nvPr/>
              </p:nvCxnSpPr>
              <p:spPr>
                <a:xfrm flipV="1">
                  <a:off x="3311263" y="749701"/>
                  <a:ext cx="1041381" cy="24421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文字方塊 8">
                      <a:extLst>
                        <a:ext uri="{FF2B5EF4-FFF2-40B4-BE49-F238E27FC236}">
                          <a16:creationId xmlns:a16="http://schemas.microsoft.com/office/drawing/2014/main" id="{B43AD195-B716-4945-A056-8628409DCE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561184"/>
                      <a:ext cx="498475" cy="3200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新細明體" panose="02020500000000000000" pitchFamily="18" charset="-120"/>
                              </a:rPr>
                              <m:t>0.5</m:t>
                            </m:r>
                          </m:oMath>
                        </m:oMathPara>
                      </a14:m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文字方塊 8">
                      <a:extLst>
                        <a:ext uri="{FF2B5EF4-FFF2-40B4-BE49-F238E27FC236}">
                          <a16:creationId xmlns:a16="http://schemas.microsoft.com/office/drawing/2014/main" id="{B43AD195-B716-4945-A056-8628409DCEA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561184"/>
                      <a:ext cx="498475" cy="32004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4" name="直線接點 23">
                  <a:extLst>
                    <a:ext uri="{FF2B5EF4-FFF2-40B4-BE49-F238E27FC236}">
                      <a16:creationId xmlns:a16="http://schemas.microsoft.com/office/drawing/2014/main" id="{F84CE045-AC2C-4A22-8C9D-D600724DF61B}"/>
                    </a:ext>
                  </a:extLst>
                </p:cNvPr>
                <p:cNvCxnSpPr>
                  <a:stCxn id="31" idx="6"/>
                  <a:endCxn id="36" idx="6"/>
                </p:cNvCxnSpPr>
                <p:nvPr/>
              </p:nvCxnSpPr>
              <p:spPr>
                <a:xfrm>
                  <a:off x="1527679" y="705334"/>
                  <a:ext cx="3570000" cy="443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接點 24">
                  <a:extLst>
                    <a:ext uri="{FF2B5EF4-FFF2-40B4-BE49-F238E27FC236}">
                      <a16:creationId xmlns:a16="http://schemas.microsoft.com/office/drawing/2014/main" id="{81E1C1AB-C4D2-4B4D-A084-35B1A04B99F0}"/>
                    </a:ext>
                  </a:extLst>
                </p:cNvPr>
                <p:cNvCxnSpPr>
                  <a:stCxn id="32" idx="6"/>
                  <a:endCxn id="35" idx="6"/>
                </p:cNvCxnSpPr>
                <p:nvPr/>
              </p:nvCxnSpPr>
              <p:spPr>
                <a:xfrm>
                  <a:off x="1527679" y="3191883"/>
                  <a:ext cx="3570000" cy="4436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單箭頭接點 25">
                  <a:extLst>
                    <a:ext uri="{FF2B5EF4-FFF2-40B4-BE49-F238E27FC236}">
                      <a16:creationId xmlns:a16="http://schemas.microsoft.com/office/drawing/2014/main" id="{D32FC700-7736-43A8-97F0-8D01B995D004}"/>
                    </a:ext>
                  </a:extLst>
                </p:cNvPr>
                <p:cNvCxnSpPr>
                  <a:stCxn id="23" idx="3"/>
                  <a:endCxn id="31" idx="2"/>
                </p:cNvCxnSpPr>
                <p:nvPr/>
              </p:nvCxnSpPr>
              <p:spPr>
                <a:xfrm flipV="1">
                  <a:off x="503664" y="705334"/>
                  <a:ext cx="278980" cy="98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文字方塊 12">
                      <a:extLst>
                        <a:ext uri="{FF2B5EF4-FFF2-40B4-BE49-F238E27FC236}">
                          <a16:creationId xmlns:a16="http://schemas.microsoft.com/office/drawing/2014/main" id="{EA001F86-442E-4E88-BCFD-C92D1E7C86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3047411"/>
                      <a:ext cx="498475" cy="3200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新細明體" panose="02020500000000000000" pitchFamily="18" charset="-120"/>
                              </a:rPr>
                              <m:t>0.4</m:t>
                            </m:r>
                          </m:oMath>
                        </m:oMathPara>
                      </a14:m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文字方塊 12">
                      <a:extLst>
                        <a:ext uri="{FF2B5EF4-FFF2-40B4-BE49-F238E27FC236}">
                          <a16:creationId xmlns:a16="http://schemas.microsoft.com/office/drawing/2014/main" id="{EA001F86-442E-4E88-BCFD-C92D1E7C868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3047411"/>
                      <a:ext cx="498475" cy="32004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直線單箭頭接點 27">
                  <a:extLst>
                    <a:ext uri="{FF2B5EF4-FFF2-40B4-BE49-F238E27FC236}">
                      <a16:creationId xmlns:a16="http://schemas.microsoft.com/office/drawing/2014/main" id="{7E6FD357-FC1E-4EBC-A2A2-87FBBCCEAACD}"/>
                    </a:ext>
                  </a:extLst>
                </p:cNvPr>
                <p:cNvCxnSpPr>
                  <a:stCxn id="27" idx="3"/>
                  <a:endCxn id="32" idx="2"/>
                </p:cNvCxnSpPr>
                <p:nvPr/>
              </p:nvCxnSpPr>
              <p:spPr>
                <a:xfrm flipV="1">
                  <a:off x="503664" y="3191883"/>
                  <a:ext cx="278980" cy="981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單箭頭接點 28">
                  <a:extLst>
                    <a:ext uri="{FF2B5EF4-FFF2-40B4-BE49-F238E27FC236}">
                      <a16:creationId xmlns:a16="http://schemas.microsoft.com/office/drawing/2014/main" id="{7423DE42-1BE5-42AE-9843-BE3715051D09}"/>
                    </a:ext>
                  </a:extLst>
                </p:cNvPr>
                <p:cNvCxnSpPr/>
                <p:nvPr/>
              </p:nvCxnSpPr>
              <p:spPr>
                <a:xfrm>
                  <a:off x="5049156" y="739888"/>
                  <a:ext cx="277653" cy="981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單箭頭接點 29">
                  <a:extLst>
                    <a:ext uri="{FF2B5EF4-FFF2-40B4-BE49-F238E27FC236}">
                      <a16:creationId xmlns:a16="http://schemas.microsoft.com/office/drawing/2014/main" id="{7E4F29A4-615A-40A3-8142-1946F36F3157}"/>
                    </a:ext>
                  </a:extLst>
                </p:cNvPr>
                <p:cNvCxnSpPr/>
                <p:nvPr/>
              </p:nvCxnSpPr>
              <p:spPr>
                <a:xfrm>
                  <a:off x="5049156" y="3226438"/>
                  <a:ext cx="277653" cy="981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橢圓 30">
                      <a:extLst>
                        <a:ext uri="{FF2B5EF4-FFF2-40B4-BE49-F238E27FC236}">
                          <a16:creationId xmlns:a16="http://schemas.microsoft.com/office/drawing/2014/main" id="{DDD14ED2-C8A3-4BA5-9F78-B7445DCA35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644" y="332816"/>
                      <a:ext cx="745035" cy="74503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新細明體" panose="02020500000000000000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橢圓 30">
                      <a:extLst>
                        <a:ext uri="{FF2B5EF4-FFF2-40B4-BE49-F238E27FC236}">
                          <a16:creationId xmlns:a16="http://schemas.microsoft.com/office/drawing/2014/main" id="{DDD14ED2-C8A3-4BA5-9F78-B7445DCA353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2644" y="332816"/>
                      <a:ext cx="745035" cy="745035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橢圓 31">
                      <a:extLst>
                        <a:ext uri="{FF2B5EF4-FFF2-40B4-BE49-F238E27FC236}">
                          <a16:creationId xmlns:a16="http://schemas.microsoft.com/office/drawing/2014/main" id="{3BF52164-20B7-4F4E-B7D2-421031A258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644" y="2819365"/>
                      <a:ext cx="745035" cy="74503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新細明體" panose="02020500000000000000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橢圓 31">
                      <a:extLst>
                        <a:ext uri="{FF2B5EF4-FFF2-40B4-BE49-F238E27FC236}">
                          <a16:creationId xmlns:a16="http://schemas.microsoft.com/office/drawing/2014/main" id="{3BF52164-20B7-4F4E-B7D2-421031A258A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2644" y="2819365"/>
                      <a:ext cx="745035" cy="745035"/>
                    </a:xfrm>
                    <a:prstGeom prst="ellipse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3" name="橢圓 32">
                  <a:extLst>
                    <a:ext uri="{FF2B5EF4-FFF2-40B4-BE49-F238E27FC236}">
                      <a16:creationId xmlns:a16="http://schemas.microsoft.com/office/drawing/2014/main" id="{4D83053D-96A9-4B67-891D-6C24D0D25623}"/>
                    </a:ext>
                  </a:extLst>
                </p:cNvPr>
                <p:cNvSpPr/>
                <p:nvPr/>
              </p:nvSpPr>
              <p:spPr>
                <a:xfrm>
                  <a:off x="2566228" y="2819365"/>
                  <a:ext cx="745035" cy="74503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34" name="橢圓 33">
                  <a:extLst>
                    <a:ext uri="{FF2B5EF4-FFF2-40B4-BE49-F238E27FC236}">
                      <a16:creationId xmlns:a16="http://schemas.microsoft.com/office/drawing/2014/main" id="{E1A89AE0-B42C-448D-B9E9-9EE5839AE7AE}"/>
                    </a:ext>
                  </a:extLst>
                </p:cNvPr>
                <p:cNvSpPr/>
                <p:nvPr/>
              </p:nvSpPr>
              <p:spPr>
                <a:xfrm>
                  <a:off x="2566228" y="332816"/>
                  <a:ext cx="745035" cy="74503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35" name="橢圓 34">
                  <a:extLst>
                    <a:ext uri="{FF2B5EF4-FFF2-40B4-BE49-F238E27FC236}">
                      <a16:creationId xmlns:a16="http://schemas.microsoft.com/office/drawing/2014/main" id="{984A8C0A-F3DA-4C7B-B999-A03F3DF09043}"/>
                    </a:ext>
                  </a:extLst>
                </p:cNvPr>
                <p:cNvSpPr/>
                <p:nvPr/>
              </p:nvSpPr>
              <p:spPr>
                <a:xfrm>
                  <a:off x="4352644" y="2863732"/>
                  <a:ext cx="745035" cy="74503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TW" altLang="en-US"/>
                </a:p>
              </p:txBody>
            </p:sp>
            <p:sp>
              <p:nvSpPr>
                <p:cNvPr id="36" name="橢圓 35">
                  <a:extLst>
                    <a:ext uri="{FF2B5EF4-FFF2-40B4-BE49-F238E27FC236}">
                      <a16:creationId xmlns:a16="http://schemas.microsoft.com/office/drawing/2014/main" id="{8A6381DF-E91C-425A-8446-658808F98B2C}"/>
                    </a:ext>
                  </a:extLst>
                </p:cNvPr>
                <p:cNvSpPr/>
                <p:nvPr/>
              </p:nvSpPr>
              <p:spPr>
                <a:xfrm>
                  <a:off x="4352644" y="377183"/>
                  <a:ext cx="745035" cy="74503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TW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文字方塊 28">
                      <a:extLst>
                        <a:ext uri="{FF2B5EF4-FFF2-40B4-BE49-F238E27FC236}">
                          <a16:creationId xmlns:a16="http://schemas.microsoft.com/office/drawing/2014/main" id="{A897EC95-3C0C-4FE6-943D-93D4352024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61431" y="417245"/>
                      <a:ext cx="915670" cy="3200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zh-TW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新細明體" panose="02020500000000000000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新細明體" panose="02020500000000000000" pitchFamily="18" charset="-12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新細明體" panose="02020500000000000000" pitchFamily="18" charset="-12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m:t>=0.1</m:t>
                          </m:r>
                        </m:oMath>
                      </a14:m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文字方塊 28">
                      <a:extLst>
                        <a:ext uri="{FF2B5EF4-FFF2-40B4-BE49-F238E27FC236}">
                          <a16:creationId xmlns:a16="http://schemas.microsoft.com/office/drawing/2014/main" id="{A897EC95-3C0C-4FE6-943D-93D43520249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61431" y="417245"/>
                      <a:ext cx="915670" cy="32004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文字方塊 29">
                      <a:extLst>
                        <a:ext uri="{FF2B5EF4-FFF2-40B4-BE49-F238E27FC236}">
                          <a16:creationId xmlns:a16="http://schemas.microsoft.com/office/drawing/2014/main" id="{8151F300-FFDE-4EAB-A93B-ACD0439FB2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94402" y="1091707"/>
                      <a:ext cx="1053039" cy="3200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zh-TW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新細明體" panose="02020500000000000000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新細明體" panose="02020500000000000000" pitchFamily="18" charset="-12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新細明體" panose="02020500000000000000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新細明體" panose="02020500000000000000" pitchFamily="18" charset="-120"/>
                            </a:rPr>
                            <m:t>=0.2</m:t>
                          </m:r>
                        </m:oMath>
                      </a14:m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文字方塊 29">
                      <a:extLst>
                        <a:ext uri="{FF2B5EF4-FFF2-40B4-BE49-F238E27FC236}">
                          <a16:creationId xmlns:a16="http://schemas.microsoft.com/office/drawing/2014/main" id="{8151F300-FFDE-4EAB-A93B-ACD0439FB26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94402" y="1091707"/>
                      <a:ext cx="1053039" cy="32004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文字方塊 30">
                      <a:extLst>
                        <a:ext uri="{FF2B5EF4-FFF2-40B4-BE49-F238E27FC236}">
                          <a16:creationId xmlns:a16="http://schemas.microsoft.com/office/drawing/2014/main" id="{D96BAC5B-5F58-4F81-BCF3-68EE3CC1BF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94402" y="2268211"/>
                      <a:ext cx="825500" cy="3200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zh-TW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新細明體" panose="02020500000000000000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新細明體" panose="02020500000000000000" pitchFamily="18" charset="-12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新細明體" panose="02020500000000000000" pitchFamily="18" charset="-12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200"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新細明體" panose="02020500000000000000" pitchFamily="18" charset="-120"/>
                            </a:rPr>
                            <m:t>=0.3</m:t>
                          </m:r>
                        </m:oMath>
                      </a14:m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文字方塊 30">
                      <a:extLst>
                        <a:ext uri="{FF2B5EF4-FFF2-40B4-BE49-F238E27FC236}">
                          <a16:creationId xmlns:a16="http://schemas.microsoft.com/office/drawing/2014/main" id="{D96BAC5B-5F58-4F81-BCF3-68EE3CC1BFB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94402" y="2268211"/>
                      <a:ext cx="825500" cy="32004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文字方塊 31">
                      <a:extLst>
                        <a:ext uri="{FF2B5EF4-FFF2-40B4-BE49-F238E27FC236}">
                          <a16:creationId xmlns:a16="http://schemas.microsoft.com/office/drawing/2014/main" id="{CEB9560D-004E-4A65-9343-0439DEE81C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2992" y="2902006"/>
                      <a:ext cx="825500" cy="3200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zh-TW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新細明體" panose="02020500000000000000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新細明體" panose="02020500000000000000" pitchFamily="18" charset="-12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新細明體" panose="02020500000000000000" pitchFamily="18" charset="-12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200"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新細明體" panose="02020500000000000000" pitchFamily="18" charset="-120"/>
                            </a:rPr>
                            <m:t>=0.4</m:t>
                          </m:r>
                        </m:oMath>
                      </a14:m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40" name="文字方塊 31">
                      <a:extLst>
                        <a:ext uri="{FF2B5EF4-FFF2-40B4-BE49-F238E27FC236}">
                          <a16:creationId xmlns:a16="http://schemas.microsoft.com/office/drawing/2014/main" id="{CEB9560D-004E-4A65-9343-0439DEE81C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2992" y="2902006"/>
                      <a:ext cx="825500" cy="32004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文字方塊 32">
                      <a:extLst>
                        <a:ext uri="{FF2B5EF4-FFF2-40B4-BE49-F238E27FC236}">
                          <a16:creationId xmlns:a16="http://schemas.microsoft.com/office/drawing/2014/main" id="{5E434AB0-7310-4AF6-8754-9481BE4A42B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26110" y="434830"/>
                      <a:ext cx="825500" cy="4312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zh-TW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新細明體" panose="02020500000000000000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新細明體" panose="02020500000000000000" pitchFamily="18" charset="-12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新細明體" panose="02020500000000000000" pitchFamily="18" charset="-12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200"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新細明體" panose="02020500000000000000" pitchFamily="18" charset="-120"/>
                            </a:rPr>
                            <m:t>=0.5</m:t>
                          </m:r>
                        </m:oMath>
                      </a14:m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文字方塊 32">
                      <a:extLst>
                        <a:ext uri="{FF2B5EF4-FFF2-40B4-BE49-F238E27FC236}">
                          <a16:creationId xmlns:a16="http://schemas.microsoft.com/office/drawing/2014/main" id="{5E434AB0-7310-4AF6-8754-9481BE4A42B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26110" y="434830"/>
                      <a:ext cx="825500" cy="43121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文字方塊 33">
                      <a:extLst>
                        <a:ext uri="{FF2B5EF4-FFF2-40B4-BE49-F238E27FC236}">
                          <a16:creationId xmlns:a16="http://schemas.microsoft.com/office/drawing/2014/main" id="{68F2FF6B-007F-4CA9-A762-99338833C8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88996" y="1066002"/>
                      <a:ext cx="825500" cy="4557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zh-TW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新細明體" panose="02020500000000000000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新細明體" panose="02020500000000000000" pitchFamily="18" charset="-12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新細明體" panose="02020500000000000000" pitchFamily="18" charset="-12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1200"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新細明體" panose="02020500000000000000" pitchFamily="18" charset="-120"/>
                            </a:rPr>
                            <m:t>=0.6</m:t>
                          </m:r>
                        </m:oMath>
                      </a14:m>
                      <a:r>
                        <a:rPr lang="en-US" sz="1200"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 </a:t>
                      </a:r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文字方塊 33">
                      <a:extLst>
                        <a:ext uri="{FF2B5EF4-FFF2-40B4-BE49-F238E27FC236}">
                          <a16:creationId xmlns:a16="http://schemas.microsoft.com/office/drawing/2014/main" id="{68F2FF6B-007F-4CA9-A762-99338833C89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88996" y="1066002"/>
                      <a:ext cx="825500" cy="455753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文字方塊 34">
                      <a:extLst>
                        <a:ext uri="{FF2B5EF4-FFF2-40B4-BE49-F238E27FC236}">
                          <a16:creationId xmlns:a16="http://schemas.microsoft.com/office/drawing/2014/main" id="{C0900B69-E8F4-4ED4-B786-73D4BB14B4C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34466" y="2302960"/>
                      <a:ext cx="1066756" cy="3200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新細明體" panose="02020500000000000000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en-US" sz="1200"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新細明體" panose="02020500000000000000" pitchFamily="18" charset="-120"/>
                              </a:rPr>
                              <m:t>=0.7</m:t>
                            </m:r>
                          </m:oMath>
                        </m:oMathPara>
                      </a14:m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文字方塊 34">
                      <a:extLst>
                        <a:ext uri="{FF2B5EF4-FFF2-40B4-BE49-F238E27FC236}">
                          <a16:creationId xmlns:a16="http://schemas.microsoft.com/office/drawing/2014/main" id="{C0900B69-E8F4-4ED4-B786-73D4BB14B4C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34466" y="2302960"/>
                      <a:ext cx="1066756" cy="32004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文字方塊 35">
                      <a:extLst>
                        <a:ext uri="{FF2B5EF4-FFF2-40B4-BE49-F238E27FC236}">
                          <a16:creationId xmlns:a16="http://schemas.microsoft.com/office/drawing/2014/main" id="{0E293C33-BE95-48E0-817B-061998D28E7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59539" y="2936403"/>
                      <a:ext cx="915670" cy="3200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zh-TW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新細明體" panose="02020500000000000000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新細明體" panose="02020500000000000000" pitchFamily="18" charset="-12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新細明體" panose="02020500000000000000" pitchFamily="18" charset="-12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1200"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新細明體" panose="02020500000000000000" pitchFamily="18" charset="-120"/>
                            </a:rPr>
                            <m:t>=0.8</m:t>
                          </m:r>
                        </m:oMath>
                      </a14:m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文字方塊 35">
                      <a:extLst>
                        <a:ext uri="{FF2B5EF4-FFF2-40B4-BE49-F238E27FC236}">
                          <a16:creationId xmlns:a16="http://schemas.microsoft.com/office/drawing/2014/main" id="{0E293C33-BE95-48E0-817B-061998D28E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59539" y="2936403"/>
                      <a:ext cx="915670" cy="32004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5" name="文字方塊 36">
                  <a:extLst>
                    <a:ext uri="{FF2B5EF4-FFF2-40B4-BE49-F238E27FC236}">
                      <a16:creationId xmlns:a16="http://schemas.microsoft.com/office/drawing/2014/main" id="{06647D38-7EC3-4371-BEA2-55D6C730A318}"/>
                    </a:ext>
                  </a:extLst>
                </p:cNvPr>
                <p:cNvSpPr txBox="1"/>
                <p:nvPr/>
              </p:nvSpPr>
              <p:spPr>
                <a:xfrm>
                  <a:off x="2555691" y="0"/>
                  <a:ext cx="1201938" cy="320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400" kern="1200" dirty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sigmoid</a:t>
                  </a:r>
                  <a:endParaRPr lang="zh-TW" sz="1200" dirty="0">
                    <a:effectLst/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sp>
              <p:nvSpPr>
                <p:cNvPr id="46" name="文字方塊 37">
                  <a:extLst>
                    <a:ext uri="{FF2B5EF4-FFF2-40B4-BE49-F238E27FC236}">
                      <a16:creationId xmlns:a16="http://schemas.microsoft.com/office/drawing/2014/main" id="{3D5D98CC-8220-494C-9A0C-26D9DBB9CBEE}"/>
                    </a:ext>
                  </a:extLst>
                </p:cNvPr>
                <p:cNvSpPr txBox="1"/>
                <p:nvPr/>
              </p:nvSpPr>
              <p:spPr>
                <a:xfrm>
                  <a:off x="2594983" y="2527792"/>
                  <a:ext cx="1001719" cy="320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400" kern="120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sigmoid</a:t>
                  </a:r>
                  <a:endParaRPr lang="zh-TW" sz="1200">
                    <a:effectLst/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sp>
              <p:nvSpPr>
                <p:cNvPr id="47" name="文字方塊 38">
                  <a:extLst>
                    <a:ext uri="{FF2B5EF4-FFF2-40B4-BE49-F238E27FC236}">
                      <a16:creationId xmlns:a16="http://schemas.microsoft.com/office/drawing/2014/main" id="{1B894DC0-436E-482C-BF6B-20D478BA3EE2}"/>
                    </a:ext>
                  </a:extLst>
                </p:cNvPr>
                <p:cNvSpPr txBox="1"/>
                <p:nvPr/>
              </p:nvSpPr>
              <p:spPr>
                <a:xfrm>
                  <a:off x="4347091" y="20401"/>
                  <a:ext cx="1164635" cy="320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400" kern="120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sigmoid</a:t>
                  </a:r>
                  <a:endParaRPr lang="zh-TW" sz="1200">
                    <a:effectLst/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sp>
              <p:nvSpPr>
                <p:cNvPr id="48" name="文字方塊 39">
                  <a:extLst>
                    <a:ext uri="{FF2B5EF4-FFF2-40B4-BE49-F238E27FC236}">
                      <a16:creationId xmlns:a16="http://schemas.microsoft.com/office/drawing/2014/main" id="{55FDF721-AD8E-42D9-A0D2-D93BE1E8A4DD}"/>
                    </a:ext>
                  </a:extLst>
                </p:cNvPr>
                <p:cNvSpPr txBox="1"/>
                <p:nvPr/>
              </p:nvSpPr>
              <p:spPr>
                <a:xfrm>
                  <a:off x="4347092" y="2555622"/>
                  <a:ext cx="1164634" cy="320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400" kern="120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sigmoid</a:t>
                  </a:r>
                  <a:endParaRPr lang="zh-TW" sz="1200">
                    <a:effectLst/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文字方塊 41">
                      <a:extLst>
                        <a:ext uri="{FF2B5EF4-FFF2-40B4-BE49-F238E27FC236}">
                          <a16:creationId xmlns:a16="http://schemas.microsoft.com/office/drawing/2014/main" id="{9E1B8CE8-0330-441E-9F90-515417FA66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92307" y="788359"/>
                      <a:ext cx="1036141" cy="346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新細明體" panose="02020500000000000000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200"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新細明體" panose="02020500000000000000" pitchFamily="18" charset="-120"/>
                              </a:rPr>
                              <m:t>=0.1</m:t>
                            </m:r>
                          </m:oMath>
                        </m:oMathPara>
                      </a14:m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文字方塊 41">
                      <a:extLst>
                        <a:ext uri="{FF2B5EF4-FFF2-40B4-BE49-F238E27FC236}">
                          <a16:creationId xmlns:a16="http://schemas.microsoft.com/office/drawing/2014/main" id="{9E1B8CE8-0330-441E-9F90-515417FA661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92307" y="788359"/>
                      <a:ext cx="1036141" cy="346567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文字方塊 42">
                      <a:extLst>
                        <a:ext uri="{FF2B5EF4-FFF2-40B4-BE49-F238E27FC236}">
                          <a16:creationId xmlns:a16="http://schemas.microsoft.com/office/drawing/2014/main" id="{46977858-7711-4B12-B5F2-0564673F34E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92307" y="3395422"/>
                      <a:ext cx="935215" cy="3435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zh-TW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新細明體" panose="02020500000000000000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新細明體" panose="02020500000000000000" pitchFamily="18" charset="-12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新細明體" panose="02020500000000000000" pitchFamily="18" charset="-12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新細明體" panose="02020500000000000000" pitchFamily="18" charset="-120"/>
                            </a:rPr>
                            <m:t>=0.</m:t>
                          </m:r>
                        </m:oMath>
                      </a14:m>
                      <a:r>
                        <a:rPr lang="en-US" sz="1200"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9</a:t>
                      </a:r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文字方塊 42">
                      <a:extLst>
                        <a:ext uri="{FF2B5EF4-FFF2-40B4-BE49-F238E27FC236}">
                          <a16:creationId xmlns:a16="http://schemas.microsoft.com/office/drawing/2014/main" id="{46977858-7711-4B12-B5F2-0564673F34E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92307" y="3395422"/>
                      <a:ext cx="935215" cy="34351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文字方塊 43">
                      <a:extLst>
                        <a:ext uri="{FF2B5EF4-FFF2-40B4-BE49-F238E27FC236}">
                          <a16:creationId xmlns:a16="http://schemas.microsoft.com/office/drawing/2014/main" id="{DD42BB67-863A-4BCD-9CF3-1E31FC54B5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95953" y="1405649"/>
                      <a:ext cx="896252" cy="332787"/>
                    </a:xfrm>
                    <a:prstGeom prst="roundRect">
                      <a:avLst/>
                    </a:prstGeom>
                    <a:ln/>
                  </p:spPr>
                  <p:style>
                    <a:lnRef idx="2">
                      <a:schemeClr val="accent5"/>
                    </a:lnRef>
                    <a:fillRef idx="1">
                      <a:schemeClr val="lt1"/>
                    </a:fillRef>
                    <a:effectRef idx="0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1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新細明體" panose="02020500000000000000" pitchFamily="18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a:rPr lang="en-US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新細明體" panose="02020500000000000000" pitchFamily="18" charset="-120"/>
                              </a:rPr>
                              <m:t>=0.35</m:t>
                            </m:r>
                          </m:oMath>
                        </m:oMathPara>
                      </a14:m>
                      <a:endParaRPr lang="zh-TW" sz="12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文字方塊 43">
                      <a:extLst>
                        <a:ext uri="{FF2B5EF4-FFF2-40B4-BE49-F238E27FC236}">
                          <a16:creationId xmlns:a16="http://schemas.microsoft.com/office/drawing/2014/main" id="{DD42BB67-863A-4BCD-9CF3-1E31FC54B54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95953" y="1405649"/>
                      <a:ext cx="896252" cy="332787"/>
                    </a:xfrm>
                    <a:prstGeom prst="round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文字方塊 44">
                      <a:extLst>
                        <a:ext uri="{FF2B5EF4-FFF2-40B4-BE49-F238E27FC236}">
                          <a16:creationId xmlns:a16="http://schemas.microsoft.com/office/drawing/2014/main" id="{24788CBE-AB1A-4AE7-A0E9-E51F603ED7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95953" y="3886720"/>
                      <a:ext cx="897328" cy="368742"/>
                    </a:xfrm>
                    <a:prstGeom prst="roundRect">
                      <a:avLst/>
                    </a:prstGeom>
                    <a:ln/>
                  </p:spPr>
                  <p:style>
                    <a:lnRef idx="2">
                      <a:schemeClr val="accent5"/>
                    </a:lnRef>
                    <a:fillRef idx="1">
                      <a:schemeClr val="lt1"/>
                    </a:fillRef>
                    <a:effectRef idx="0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新細明體" panose="02020500000000000000" pitchFamily="18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a:rPr lang="en-US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新細明體" panose="02020500000000000000" pitchFamily="18" charset="-120"/>
                              </a:rPr>
                              <m:t>=0.35</m:t>
                            </m:r>
                          </m:oMath>
                        </m:oMathPara>
                      </a14:m>
                      <a:endParaRPr lang="zh-TW" sz="12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文字方塊 44">
                      <a:extLst>
                        <a:ext uri="{FF2B5EF4-FFF2-40B4-BE49-F238E27FC236}">
                          <a16:creationId xmlns:a16="http://schemas.microsoft.com/office/drawing/2014/main" id="{24788CBE-AB1A-4AE7-A0E9-E51F603ED74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95953" y="3886720"/>
                      <a:ext cx="897328" cy="368742"/>
                    </a:xfrm>
                    <a:prstGeom prst="round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文字方塊 45">
                      <a:extLst>
                        <a:ext uri="{FF2B5EF4-FFF2-40B4-BE49-F238E27FC236}">
                          <a16:creationId xmlns:a16="http://schemas.microsoft.com/office/drawing/2014/main" id="{C55916C9-9BED-4E51-9700-16E42F5C91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79502" y="1429885"/>
                      <a:ext cx="896252" cy="368740"/>
                    </a:xfrm>
                    <a:prstGeom prst="roundRect">
                      <a:avLst/>
                    </a:prstGeom>
                    <a:ln/>
                  </p:spPr>
                  <p:style>
                    <a:lnRef idx="2">
                      <a:schemeClr val="accent5"/>
                    </a:lnRef>
                    <a:fillRef idx="1">
                      <a:schemeClr val="lt1"/>
                    </a:fillRef>
                    <a:effectRef idx="0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1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新細明體" panose="02020500000000000000" pitchFamily="18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a:rPr lang="en-US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新細明體" panose="02020500000000000000" pitchFamily="18" charset="-120"/>
                              </a:rPr>
                              <m:t>=0.3</m:t>
                            </m:r>
                          </m:oMath>
                        </m:oMathPara>
                      </a14:m>
                      <a:endParaRPr lang="zh-TW" sz="12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文字方塊 45">
                      <a:extLst>
                        <a:ext uri="{FF2B5EF4-FFF2-40B4-BE49-F238E27FC236}">
                          <a16:creationId xmlns:a16="http://schemas.microsoft.com/office/drawing/2014/main" id="{C55916C9-9BED-4E51-9700-16E42F5C91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79502" y="1429885"/>
                      <a:ext cx="896252" cy="368740"/>
                    </a:xfrm>
                    <a:prstGeom prst="round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文字方塊 46">
                      <a:extLst>
                        <a:ext uri="{FF2B5EF4-FFF2-40B4-BE49-F238E27FC236}">
                          <a16:creationId xmlns:a16="http://schemas.microsoft.com/office/drawing/2014/main" id="{FE622A34-5885-4817-AE5A-6EFD5E9370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00040" y="3883609"/>
                      <a:ext cx="896252" cy="368740"/>
                    </a:xfrm>
                    <a:prstGeom prst="roundRect">
                      <a:avLst/>
                    </a:prstGeom>
                    <a:ln/>
                  </p:spPr>
                  <p:style>
                    <a:lnRef idx="2">
                      <a:schemeClr val="accent5"/>
                    </a:lnRef>
                    <a:fillRef idx="1">
                      <a:schemeClr val="lt1"/>
                    </a:fillRef>
                    <a:effectRef idx="0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1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新細明體" panose="02020500000000000000" pitchFamily="18" charset="-12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a:rPr lang="en-US" sz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  <a:cs typeface="新細明體" panose="02020500000000000000" pitchFamily="18" charset="-120"/>
                              </a:rPr>
                              <m:t>=0.3</m:t>
                            </m:r>
                          </m:oMath>
                        </m:oMathPara>
                      </a14:m>
                      <a:endParaRPr lang="zh-TW" sz="12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文字方塊 46">
                      <a:extLst>
                        <a:ext uri="{FF2B5EF4-FFF2-40B4-BE49-F238E27FC236}">
                          <a16:creationId xmlns:a16="http://schemas.microsoft.com/office/drawing/2014/main" id="{FE622A34-5885-4817-AE5A-6EFD5E93700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00040" y="3883609"/>
                      <a:ext cx="896252" cy="368740"/>
                    </a:xfrm>
                    <a:prstGeom prst="round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5" name="直線接點 54">
                  <a:extLst>
                    <a:ext uri="{FF2B5EF4-FFF2-40B4-BE49-F238E27FC236}">
                      <a16:creationId xmlns:a16="http://schemas.microsoft.com/office/drawing/2014/main" id="{24A0EE1B-8DAA-48F1-B515-748DD8F56D34}"/>
                    </a:ext>
                  </a:extLst>
                </p:cNvPr>
                <p:cNvCxnSpPr>
                  <a:stCxn id="34" idx="2"/>
                </p:cNvCxnSpPr>
                <p:nvPr/>
              </p:nvCxnSpPr>
              <p:spPr>
                <a:xfrm>
                  <a:off x="2566228" y="705334"/>
                  <a:ext cx="17328" cy="6986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接點 55">
                  <a:extLst>
                    <a:ext uri="{FF2B5EF4-FFF2-40B4-BE49-F238E27FC236}">
                      <a16:creationId xmlns:a16="http://schemas.microsoft.com/office/drawing/2014/main" id="{57B80C5B-7C4D-40E3-AAAE-B4177813216C}"/>
                    </a:ext>
                  </a:extLst>
                </p:cNvPr>
                <p:cNvCxnSpPr/>
                <p:nvPr/>
              </p:nvCxnSpPr>
              <p:spPr>
                <a:xfrm>
                  <a:off x="2558460" y="3191882"/>
                  <a:ext cx="17328" cy="6986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接點 56">
                  <a:extLst>
                    <a:ext uri="{FF2B5EF4-FFF2-40B4-BE49-F238E27FC236}">
                      <a16:creationId xmlns:a16="http://schemas.microsoft.com/office/drawing/2014/main" id="{366C96F2-D7FE-48FD-A0A0-D1FD98DDAB79}"/>
                    </a:ext>
                  </a:extLst>
                </p:cNvPr>
                <p:cNvCxnSpPr>
                  <a:stCxn id="36" idx="2"/>
                </p:cNvCxnSpPr>
                <p:nvPr/>
              </p:nvCxnSpPr>
              <p:spPr>
                <a:xfrm>
                  <a:off x="4352644" y="749701"/>
                  <a:ext cx="12177" cy="68184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接點 57">
                  <a:extLst>
                    <a:ext uri="{FF2B5EF4-FFF2-40B4-BE49-F238E27FC236}">
                      <a16:creationId xmlns:a16="http://schemas.microsoft.com/office/drawing/2014/main" id="{5A55051E-23BD-460F-9B2E-03F49A853AAF}"/>
                    </a:ext>
                  </a:extLst>
                </p:cNvPr>
                <p:cNvCxnSpPr/>
                <p:nvPr/>
              </p:nvCxnSpPr>
              <p:spPr>
                <a:xfrm>
                  <a:off x="4344331" y="3202998"/>
                  <a:ext cx="6088" cy="6984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直線接點 6">
                <a:extLst>
                  <a:ext uri="{FF2B5EF4-FFF2-40B4-BE49-F238E27FC236}">
                    <a16:creationId xmlns:a16="http://schemas.microsoft.com/office/drawing/2014/main" id="{EA83C2CD-09C3-4FA8-B7F1-6561DC643FA2}"/>
                  </a:ext>
                </a:extLst>
              </p:cNvPr>
              <p:cNvCxnSpPr>
                <a:stCxn id="34" idx="0"/>
                <a:endCxn id="34" idx="4"/>
              </p:cNvCxnSpPr>
              <p:nvPr/>
            </p:nvCxnSpPr>
            <p:spPr>
              <a:xfrm>
                <a:off x="2938746" y="332816"/>
                <a:ext cx="0" cy="74503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字方塊 79">
                    <a:extLst>
                      <a:ext uri="{FF2B5EF4-FFF2-40B4-BE49-F238E27FC236}">
                        <a16:creationId xmlns:a16="http://schemas.microsoft.com/office/drawing/2014/main" id="{DF249EA0-886D-481B-8101-BC840C9E8949}"/>
                      </a:ext>
                    </a:extLst>
                  </p:cNvPr>
                  <p:cNvSpPr txBox="1"/>
                  <p:nvPr/>
                </p:nvSpPr>
                <p:spPr>
                  <a:xfrm>
                    <a:off x="2551846" y="602137"/>
                    <a:ext cx="366395" cy="2286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TW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𝐼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’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TW" sz="1200">
                      <a:effectLst/>
                      <a:latin typeface="新細明體" panose="02020500000000000000" pitchFamily="18" charset="-12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</mc:Choice>
            <mc:Fallback xmlns="">
              <p:sp>
                <p:nvSpPr>
                  <p:cNvPr id="8" name="文字方塊 79">
                    <a:extLst>
                      <a:ext uri="{FF2B5EF4-FFF2-40B4-BE49-F238E27FC236}">
                        <a16:creationId xmlns:a16="http://schemas.microsoft.com/office/drawing/2014/main" id="{DF249EA0-886D-481B-8101-BC840C9E89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1846" y="602137"/>
                    <a:ext cx="366395" cy="22860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字方塊 80">
                    <a:extLst>
                      <a:ext uri="{FF2B5EF4-FFF2-40B4-BE49-F238E27FC236}">
                        <a16:creationId xmlns:a16="http://schemas.microsoft.com/office/drawing/2014/main" id="{F97EFB4C-423E-463C-809C-79135BF1B778}"/>
                      </a:ext>
                    </a:extLst>
                  </p:cNvPr>
                  <p:cNvSpPr txBox="1"/>
                  <p:nvPr/>
                </p:nvSpPr>
                <p:spPr>
                  <a:xfrm rot="170506">
                    <a:off x="2937184" y="627079"/>
                    <a:ext cx="369570" cy="2286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TW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TW" sz="1200">
                      <a:effectLst/>
                      <a:latin typeface="新細明體" panose="02020500000000000000" pitchFamily="18" charset="-12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</mc:Choice>
            <mc:Fallback xmlns="">
              <p:sp>
                <p:nvSpPr>
                  <p:cNvPr id="9" name="文字方塊 80">
                    <a:extLst>
                      <a:ext uri="{FF2B5EF4-FFF2-40B4-BE49-F238E27FC236}">
                        <a16:creationId xmlns:a16="http://schemas.microsoft.com/office/drawing/2014/main" id="{F97EFB4C-423E-463C-809C-79135BF1B7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70506">
                    <a:off x="2937184" y="627079"/>
                    <a:ext cx="369570" cy="22860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直線接點 9">
                <a:extLst>
                  <a:ext uri="{FF2B5EF4-FFF2-40B4-BE49-F238E27FC236}">
                    <a16:creationId xmlns:a16="http://schemas.microsoft.com/office/drawing/2014/main" id="{49E866B4-AE29-4BB0-B6BA-9BA1150118E2}"/>
                  </a:ext>
                </a:extLst>
              </p:cNvPr>
              <p:cNvCxnSpPr/>
              <p:nvPr/>
            </p:nvCxnSpPr>
            <p:spPr>
              <a:xfrm>
                <a:off x="2940060" y="2837875"/>
                <a:ext cx="0" cy="74503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文字方塊 131">
                    <a:extLst>
                      <a:ext uri="{FF2B5EF4-FFF2-40B4-BE49-F238E27FC236}">
                        <a16:creationId xmlns:a16="http://schemas.microsoft.com/office/drawing/2014/main" id="{C1141A8D-630D-4CE7-B3D0-A2EB54344C41}"/>
                      </a:ext>
                    </a:extLst>
                  </p:cNvPr>
                  <p:cNvSpPr txBox="1"/>
                  <p:nvPr/>
                </p:nvSpPr>
                <p:spPr>
                  <a:xfrm>
                    <a:off x="2553160" y="3107003"/>
                    <a:ext cx="366395" cy="2286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TW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𝐼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’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TW" sz="1200">
                      <a:effectLst/>
                      <a:latin typeface="新細明體" panose="02020500000000000000" pitchFamily="18" charset="-12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</mc:Choice>
            <mc:Fallback xmlns="">
              <p:sp>
                <p:nvSpPr>
                  <p:cNvPr id="11" name="文字方塊 131">
                    <a:extLst>
                      <a:ext uri="{FF2B5EF4-FFF2-40B4-BE49-F238E27FC236}">
                        <a16:creationId xmlns:a16="http://schemas.microsoft.com/office/drawing/2014/main" id="{C1141A8D-630D-4CE7-B3D0-A2EB54344C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3160" y="3107003"/>
                    <a:ext cx="366395" cy="22860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字方塊 132">
                    <a:extLst>
                      <a:ext uri="{FF2B5EF4-FFF2-40B4-BE49-F238E27FC236}">
                        <a16:creationId xmlns:a16="http://schemas.microsoft.com/office/drawing/2014/main" id="{99611ADA-811A-4730-A981-D4F1E0C1CC09}"/>
                      </a:ext>
                    </a:extLst>
                  </p:cNvPr>
                  <p:cNvSpPr txBox="1"/>
                  <p:nvPr/>
                </p:nvSpPr>
                <p:spPr>
                  <a:xfrm rot="170506">
                    <a:off x="2950722" y="3114020"/>
                    <a:ext cx="369570" cy="2286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TW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TW" sz="1200">
                      <a:effectLst/>
                      <a:latin typeface="新細明體" panose="02020500000000000000" pitchFamily="18" charset="-12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</mc:Choice>
            <mc:Fallback xmlns="">
              <p:sp>
                <p:nvSpPr>
                  <p:cNvPr id="12" name="文字方塊 132">
                    <a:extLst>
                      <a:ext uri="{FF2B5EF4-FFF2-40B4-BE49-F238E27FC236}">
                        <a16:creationId xmlns:a16="http://schemas.microsoft.com/office/drawing/2014/main" id="{99611ADA-811A-4730-A981-D4F1E0C1CC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70506">
                    <a:off x="2950722" y="3114020"/>
                    <a:ext cx="369570" cy="22860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id="{AE092FDB-D19A-47BE-AB12-B3F77D496778}"/>
                  </a:ext>
                </a:extLst>
              </p:cNvPr>
              <p:cNvCxnSpPr>
                <a:stCxn id="36" idx="0"/>
                <a:endCxn id="36" idx="4"/>
              </p:cNvCxnSpPr>
              <p:nvPr/>
            </p:nvCxnSpPr>
            <p:spPr>
              <a:xfrm>
                <a:off x="4725162" y="377183"/>
                <a:ext cx="0" cy="74503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字方塊 134">
                    <a:extLst>
                      <a:ext uri="{FF2B5EF4-FFF2-40B4-BE49-F238E27FC236}">
                        <a16:creationId xmlns:a16="http://schemas.microsoft.com/office/drawing/2014/main" id="{0D6BA9BA-F5AD-457A-9E44-F1B945E81203}"/>
                      </a:ext>
                    </a:extLst>
                  </p:cNvPr>
                  <p:cNvSpPr txBox="1"/>
                  <p:nvPr/>
                </p:nvSpPr>
                <p:spPr>
                  <a:xfrm>
                    <a:off x="4332224" y="666865"/>
                    <a:ext cx="433705" cy="2286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TW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𝐼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’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TW" sz="1200">
                      <a:effectLst/>
                      <a:latin typeface="新細明體" panose="02020500000000000000" pitchFamily="18" charset="-12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 </a:t>
                    </a:r>
                    <a:endParaRPr lang="zh-TW" sz="1200">
                      <a:effectLst/>
                      <a:latin typeface="新細明體" panose="02020500000000000000" pitchFamily="18" charset="-12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</mc:Choice>
            <mc:Fallback xmlns="">
              <p:sp>
                <p:nvSpPr>
                  <p:cNvPr id="14" name="文字方塊 134">
                    <a:extLst>
                      <a:ext uri="{FF2B5EF4-FFF2-40B4-BE49-F238E27FC236}">
                        <a16:creationId xmlns:a16="http://schemas.microsoft.com/office/drawing/2014/main" id="{0D6BA9BA-F5AD-457A-9E44-F1B945E812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2224" y="666865"/>
                    <a:ext cx="433705" cy="22860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字方塊 135">
                    <a:extLst>
                      <a:ext uri="{FF2B5EF4-FFF2-40B4-BE49-F238E27FC236}">
                        <a16:creationId xmlns:a16="http://schemas.microsoft.com/office/drawing/2014/main" id="{8821BBF0-F578-4E09-95F0-D18AD42ECFF3}"/>
                      </a:ext>
                    </a:extLst>
                  </p:cNvPr>
                  <p:cNvSpPr txBox="1"/>
                  <p:nvPr/>
                </p:nvSpPr>
                <p:spPr>
                  <a:xfrm>
                    <a:off x="4709676" y="666275"/>
                    <a:ext cx="436880" cy="2286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TW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TW" sz="1200">
                      <a:effectLst/>
                      <a:latin typeface="新細明體" panose="02020500000000000000" pitchFamily="18" charset="-12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 </a:t>
                    </a:r>
                    <a:endParaRPr lang="zh-TW" sz="1200">
                      <a:effectLst/>
                      <a:latin typeface="新細明體" panose="02020500000000000000" pitchFamily="18" charset="-12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</mc:Choice>
            <mc:Fallback xmlns="">
              <p:sp>
                <p:nvSpPr>
                  <p:cNvPr id="15" name="文字方塊 135">
                    <a:extLst>
                      <a:ext uri="{FF2B5EF4-FFF2-40B4-BE49-F238E27FC236}">
                        <a16:creationId xmlns:a16="http://schemas.microsoft.com/office/drawing/2014/main" id="{8821BBF0-F578-4E09-95F0-D18AD42ECF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09676" y="666275"/>
                    <a:ext cx="436880" cy="22860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直線接點 15">
                <a:extLst>
                  <a:ext uri="{FF2B5EF4-FFF2-40B4-BE49-F238E27FC236}">
                    <a16:creationId xmlns:a16="http://schemas.microsoft.com/office/drawing/2014/main" id="{6A16D2DE-2C45-4F4C-940B-301E6B85F178}"/>
                  </a:ext>
                </a:extLst>
              </p:cNvPr>
              <p:cNvCxnSpPr/>
              <p:nvPr/>
            </p:nvCxnSpPr>
            <p:spPr>
              <a:xfrm>
                <a:off x="4724067" y="2868395"/>
                <a:ext cx="0" cy="74503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字方塊 139">
                    <a:extLst>
                      <a:ext uri="{FF2B5EF4-FFF2-40B4-BE49-F238E27FC236}">
                        <a16:creationId xmlns:a16="http://schemas.microsoft.com/office/drawing/2014/main" id="{47AEA946-5DB4-450E-A47A-20204CE5D79F}"/>
                      </a:ext>
                    </a:extLst>
                  </p:cNvPr>
                  <p:cNvSpPr txBox="1"/>
                  <p:nvPr/>
                </p:nvSpPr>
                <p:spPr>
                  <a:xfrm>
                    <a:off x="4323083" y="3157885"/>
                    <a:ext cx="433705" cy="2286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TW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𝐼</m:t>
                              </m:r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’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TW" sz="1200">
                      <a:effectLst/>
                      <a:latin typeface="新細明體" panose="02020500000000000000" pitchFamily="18" charset="-12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 </a:t>
                    </a:r>
                    <a:endParaRPr lang="zh-TW" sz="1200">
                      <a:effectLst/>
                      <a:latin typeface="新細明體" panose="02020500000000000000" pitchFamily="18" charset="-12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 </a:t>
                    </a:r>
                    <a:endParaRPr lang="zh-TW" sz="1200">
                      <a:effectLst/>
                      <a:latin typeface="新細明體" panose="02020500000000000000" pitchFamily="18" charset="-12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</mc:Choice>
            <mc:Fallback xmlns="">
              <p:sp>
                <p:nvSpPr>
                  <p:cNvPr id="17" name="文字方塊 139">
                    <a:extLst>
                      <a:ext uri="{FF2B5EF4-FFF2-40B4-BE49-F238E27FC236}">
                        <a16:creationId xmlns:a16="http://schemas.microsoft.com/office/drawing/2014/main" id="{47AEA946-5DB4-450E-A47A-20204CE5D7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3083" y="3157885"/>
                    <a:ext cx="433705" cy="22860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字方塊 140">
                    <a:extLst>
                      <a:ext uri="{FF2B5EF4-FFF2-40B4-BE49-F238E27FC236}">
                        <a16:creationId xmlns:a16="http://schemas.microsoft.com/office/drawing/2014/main" id="{64563105-BD25-4ACC-B797-0F239B04673B}"/>
                      </a:ext>
                    </a:extLst>
                  </p:cNvPr>
                  <p:cNvSpPr txBox="1"/>
                  <p:nvPr/>
                </p:nvSpPr>
                <p:spPr>
                  <a:xfrm>
                    <a:off x="4689530" y="3166822"/>
                    <a:ext cx="436880" cy="22860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zh-TW" sz="12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TW" sz="1200">
                      <a:effectLst/>
                      <a:latin typeface="新細明體" panose="02020500000000000000" pitchFamily="18" charset="-12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  <a:p>
                    <a:pPr>
                      <a:spcAft>
                        <a:spcPts val="0"/>
                      </a:spcAft>
                    </a:pPr>
                    <a:r>
                      <a:rPr lang="en-US" sz="110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  <a:cs typeface="新細明體" panose="02020500000000000000" pitchFamily="18" charset="-120"/>
                      </a:rPr>
                      <a:t> </a:t>
                    </a:r>
                    <a:endParaRPr lang="zh-TW" sz="1200">
                      <a:effectLst/>
                      <a:latin typeface="新細明體" panose="02020500000000000000" pitchFamily="18" charset="-120"/>
                      <a:ea typeface="新細明體" panose="02020500000000000000" pitchFamily="18" charset="-120"/>
                      <a:cs typeface="新細明體" panose="02020500000000000000" pitchFamily="18" charset="-120"/>
                    </a:endParaRPr>
                  </a:p>
                </p:txBody>
              </p:sp>
            </mc:Choice>
            <mc:Fallback xmlns="">
              <p:sp>
                <p:nvSpPr>
                  <p:cNvPr id="18" name="文字方塊 140">
                    <a:extLst>
                      <a:ext uri="{FF2B5EF4-FFF2-40B4-BE49-F238E27FC236}">
                        <a16:creationId xmlns:a16="http://schemas.microsoft.com/office/drawing/2014/main" id="{64563105-BD25-4ACC-B797-0F239B0467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9530" y="3166822"/>
                    <a:ext cx="436880" cy="22860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8AB96828-C84E-4615-9D7D-33D1345362D6}"/>
                </a:ext>
              </a:extLst>
            </p:cNvPr>
            <p:cNvSpPr txBox="1"/>
            <p:nvPr/>
          </p:nvSpPr>
          <p:spPr>
            <a:xfrm>
              <a:off x="-3491" y="6110790"/>
              <a:ext cx="9129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2000" dirty="0">
                  <a:latin typeface="+mn-ea"/>
                  <a:ea typeface="+mn-ea"/>
                </a:rPr>
                <a:t>圖 </a:t>
              </a:r>
              <a:r>
                <a:rPr lang="en-US" altLang="zh-TW" sz="2000" dirty="0">
                  <a:latin typeface="+mn-ea"/>
                  <a:ea typeface="+mn-ea"/>
                </a:rPr>
                <a:t>16.2.1 </a:t>
              </a:r>
              <a:r>
                <a:rPr lang="zh-TW" altLang="zh-TW" sz="2000" dirty="0">
                  <a:latin typeface="+mn-ea"/>
                  <a:ea typeface="+mn-ea"/>
                </a:rPr>
                <a:t>反向傳播學習的模擬例子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387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25E8110-CB2D-4EDA-B2B5-FD704193B6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544616"/>
              </a:xfrm>
            </p:spPr>
            <p:txBody>
              <a:bodyPr/>
              <a:lstStyle/>
              <a:p>
                <a:endParaRPr lang="en-US" altLang="zh-TW" sz="2200" dirty="0">
                  <a:latin typeface="+mn-ea"/>
                </a:endParaRPr>
              </a:p>
              <a:p>
                <a:endParaRPr lang="en-US" altLang="zh-TW" sz="2200" dirty="0">
                  <a:latin typeface="+mn-ea"/>
                </a:endParaRPr>
              </a:p>
              <a:p>
                <a:r>
                  <a:rPr lang="zh-TW" altLang="zh-TW" sz="2200" dirty="0">
                    <a:latin typeface="+mn-ea"/>
                  </a:rPr>
                  <a:t>神經元內含</a:t>
                </a:r>
                <a:r>
                  <a:rPr lang="en-US" altLang="zh-TW" sz="2200" dirty="0">
                    <a:latin typeface="+mn-ea"/>
                  </a:rPr>
                  <a:t> sigmoid</a:t>
                </a:r>
                <a:r>
                  <a:rPr lang="zh-TW" altLang="zh-TW" sz="2200" dirty="0">
                    <a:latin typeface="+mn-ea"/>
                  </a:rPr>
                  <a:t>激活函數 </a:t>
                </a:r>
                <a:r>
                  <a:rPr lang="en-US" altLang="zh-TW" sz="2200" dirty="0">
                    <a:latin typeface="+mn-ea"/>
                  </a:rPr>
                  <a:t>(</a:t>
                </a:r>
                <a:r>
                  <a:rPr lang="zh-TW" altLang="zh-TW" sz="2200" dirty="0">
                    <a:latin typeface="+mn-ea"/>
                  </a:rPr>
                  <a:t>參見圖</a:t>
                </a:r>
                <a:r>
                  <a:rPr lang="en-US" altLang="zh-TW" sz="2200" dirty="0">
                    <a:latin typeface="+mn-ea"/>
                  </a:rPr>
                  <a:t> 16.2.2)</a:t>
                </a:r>
                <a:r>
                  <a:rPr lang="zh-TW" altLang="zh-TW" sz="2200" dirty="0">
                    <a:latin typeface="+mn-ea"/>
                  </a:rPr>
                  <a:t>，函數形式為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20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TW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altLang="zh-TW" sz="220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TW" altLang="zh-TW" sz="2200" dirty="0">
                  <a:latin typeface="+mn-ea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(16.2.1)</m:t>
                      </m:r>
                    </m:oMath>
                  </m:oMathPara>
                </a14:m>
                <a:endParaRPr lang="zh-TW" altLang="zh-TW" sz="2200" dirty="0">
                  <a:latin typeface="+mn-ea"/>
                </a:endParaRPr>
              </a:p>
              <a:p>
                <a:endParaRPr lang="en-US" altLang="zh-TW" sz="2200" dirty="0">
                  <a:latin typeface="+mn-ea"/>
                </a:endParaRPr>
              </a:p>
              <a:p>
                <a:endParaRPr lang="en-US" altLang="zh-TW" sz="2200" dirty="0">
                  <a:latin typeface="+mn-ea"/>
                </a:endParaRPr>
              </a:p>
              <a:p>
                <a:endParaRPr lang="en-US" altLang="zh-TW" sz="2200" dirty="0">
                  <a:latin typeface="+mn-ea"/>
                </a:endParaRPr>
              </a:p>
              <a:p>
                <a:endParaRPr lang="en-US" altLang="zh-TW" sz="2200" dirty="0">
                  <a:latin typeface="+mn-ea"/>
                </a:endParaRPr>
              </a:p>
              <a:p>
                <a:endParaRPr lang="en-US" altLang="zh-TW" sz="2200" dirty="0">
                  <a:latin typeface="+mn-ea"/>
                </a:endParaRPr>
              </a:p>
              <a:p>
                <a:endParaRPr lang="en-US" altLang="zh-TW" sz="2200" dirty="0">
                  <a:latin typeface="+mn-ea"/>
                </a:endParaRPr>
              </a:p>
              <a:p>
                <a:endParaRPr lang="en-US" altLang="zh-TW" sz="2200" dirty="0">
                  <a:latin typeface="+mn-ea"/>
                </a:endParaRPr>
              </a:p>
              <a:p>
                <a:endParaRPr lang="en-US" altLang="zh-TW" sz="22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25E8110-CB2D-4EDA-B2B5-FD704193B6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544616"/>
              </a:xfrm>
              <a:blipFill>
                <a:blip r:embed="rId2"/>
                <a:stretch>
                  <a:fillRect l="-296" r="-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5B811E-63DF-4611-B113-FDC4A4D5A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6</a:t>
            </a:fld>
            <a:endParaRPr lang="en-US" altLang="zh-TW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4AAFC4FD-DDB4-4088-BC2F-76D8DDEED3B1}"/>
              </a:ext>
            </a:extLst>
          </p:cNvPr>
          <p:cNvGrpSpPr/>
          <p:nvPr/>
        </p:nvGrpSpPr>
        <p:grpSpPr>
          <a:xfrm>
            <a:off x="0" y="2708920"/>
            <a:ext cx="9144000" cy="3640470"/>
            <a:chOff x="0" y="2708920"/>
            <a:chExt cx="9144000" cy="364047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E941845D-4D7C-4E6A-8CD0-B843C38E209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548572" y="2708920"/>
              <a:ext cx="4046855" cy="3001010"/>
            </a:xfrm>
            <a:prstGeom prst="rect">
              <a:avLst/>
            </a:prstGeom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86EAD3D9-E3D2-4FA3-9101-DB79DC2B2518}"/>
                </a:ext>
              </a:extLst>
            </p:cNvPr>
            <p:cNvSpPr txBox="1"/>
            <p:nvPr/>
          </p:nvSpPr>
          <p:spPr>
            <a:xfrm>
              <a:off x="0" y="594928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2000" dirty="0">
                  <a:latin typeface="+mn-ea"/>
                  <a:ea typeface="+mn-ea"/>
                </a:rPr>
                <a:t>圖 </a:t>
              </a:r>
              <a:r>
                <a:rPr lang="en-US" altLang="zh-TW" sz="2000" dirty="0">
                  <a:latin typeface="+mn-ea"/>
                  <a:ea typeface="+mn-ea"/>
                </a:rPr>
                <a:t>16.2.2 sigmoid</a:t>
              </a:r>
              <a:r>
                <a:rPr lang="zh-TW" altLang="zh-TW" sz="2000" dirty="0">
                  <a:latin typeface="+mn-ea"/>
                  <a:ea typeface="+mn-ea"/>
                </a:rPr>
                <a:t>激活函數</a:t>
              </a:r>
              <a:endParaRPr lang="en-US" altLang="zh-TW" sz="2000" dirty="0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05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25E8110-CB2D-4EDA-B2B5-FD704193B6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544616"/>
              </a:xfrm>
            </p:spPr>
            <p:txBody>
              <a:bodyPr/>
              <a:lstStyle/>
              <a:p>
                <a:endParaRPr lang="en-US" altLang="zh-TW" sz="2200" dirty="0">
                  <a:latin typeface="+mn-ea"/>
                </a:endParaRPr>
              </a:p>
              <a:p>
                <a:endParaRPr lang="en-US" altLang="zh-TW" sz="2200" dirty="0">
                  <a:latin typeface="+mn-ea"/>
                </a:endParaRPr>
              </a:p>
              <a:p>
                <a:r>
                  <a:rPr lang="zh-TW" altLang="zh-TW" sz="2200" dirty="0" smtClean="0">
                    <a:latin typeface="+mn-ea"/>
                  </a:rPr>
                  <a:t>先</a:t>
                </a:r>
                <a:r>
                  <a:rPr lang="zh-TW" altLang="zh-TW" sz="2200" dirty="0">
                    <a:latin typeface="+mn-ea"/>
                  </a:rPr>
                  <a:t>模擬正向傳播。第一步結束時，我們得到</a:t>
                </a:r>
                <a:endParaRPr lang="en-US" altLang="zh-TW" sz="2200" dirty="0">
                  <a:latin typeface="+mn-ea"/>
                </a:endParaRPr>
              </a:p>
              <a:p>
                <a:endParaRPr lang="zh-TW" altLang="zh-TW" sz="2200" dirty="0">
                  <a:latin typeface="+mn-ea"/>
                </a:endParaRPr>
              </a:p>
              <a:p>
                <a:pPr marL="0" indent="0" algn="ctr">
                  <a:buNone/>
                </a:pPr>
                <a:r>
                  <a:rPr lang="zh-TW" altLang="en-US" sz="2200" dirty="0"/>
                  <a:t> </a:t>
                </a:r>
                <a14:m>
                  <m:oMath xmlns:m="http://schemas.openxmlformats.org/officeDocument/2006/math">
                    <m:r>
                      <a:rPr lang="zh-TW" alt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20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TW" sz="220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sz="22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sz="22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zh-TW" altLang="en-US" sz="22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zh-TW" sz="2200" dirty="0">
                    <a:latin typeface="+mn-ea"/>
                  </a:rPr>
                  <a:t/>
                </a:r>
                <a:br>
                  <a:rPr lang="zh-TW" altLang="zh-TW" sz="2200" dirty="0">
                    <a:latin typeface="+mn-ea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=0.1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0.5+0.3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0.4+0.35</m:t>
                      </m:r>
                    </m:oMath>
                    <m:oMath xmlns:m="http://schemas.openxmlformats.org/officeDocument/2006/math"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zh-TW" altLang="en-US" sz="220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TW" sz="2200" smtClean="0">
                          <a:latin typeface="Cambria Math" panose="02040503050406030204" pitchFamily="18" charset="0"/>
                        </a:rPr>
                        <m:t> =0.05+0.12+0.35</m:t>
                      </m:r>
                    </m:oMath>
                    <m:oMath xmlns:m="http://schemas.openxmlformats.org/officeDocument/2006/math">
                      <m:r>
                        <a:rPr lang="en-US" altLang="zh-TW" sz="220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 =0.52             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2200" dirty="0">
                  <a:latin typeface="+mn-ea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TW" sz="2200" smtClean="0">
                          <a:latin typeface="Cambria Math" panose="02040503050406030204" pitchFamily="18" charset="0"/>
                        </a:rPr>
                        <m:t>(16.2.</m:t>
                      </m:r>
                      <m:r>
                        <a:rPr lang="en-US" altLang="zh-TW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20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zh-TW" sz="2200" dirty="0">
                  <a:latin typeface="+mn-ea"/>
                </a:endParaRPr>
              </a:p>
              <a:p>
                <a:pPr marL="0" indent="0" algn="ctr">
                  <a:buNone/>
                </a:pPr>
                <a:endParaRPr lang="en-US" altLang="zh-TW" sz="2200" dirty="0">
                  <a:latin typeface="+mn-ea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25E8110-CB2D-4EDA-B2B5-FD704193B6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544616"/>
              </a:xfrm>
              <a:blipFill>
                <a:blip r:embed="rId2"/>
                <a:stretch>
                  <a:fillRect l="-296" r="-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5B811E-63DF-4611-B113-FDC4A4D5A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41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3626AA5-0E01-4FBB-8A01-94F71222FA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507288" cy="6120680"/>
              </a:xfrm>
            </p:spPr>
            <p:txBody>
              <a:bodyPr/>
              <a:lstStyle/>
              <a:p>
                <a:endParaRPr lang="en-US" altLang="zh-TW" sz="2200" i="1" dirty="0">
                  <a:latin typeface="+mn-ea"/>
                </a:endParaRPr>
              </a:p>
              <a:p>
                <a:endParaRPr lang="en-US" altLang="zh-TW" sz="2200" i="1" dirty="0">
                  <a:latin typeface="+mn-e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TW" sz="220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zh-TW" sz="2200" dirty="0">
                    <a:latin typeface="+mn-ea"/>
                  </a:rPr>
                  <a:t>值經過</a:t>
                </a:r>
                <a:r>
                  <a:rPr lang="zh-TW" altLang="en-US" sz="2200" dirty="0">
                    <a:latin typeface="+mn-ea"/>
                  </a:rPr>
                  <a:t>式</a:t>
                </a:r>
                <a14:m>
                  <m:oMath xmlns:m="http://schemas.openxmlformats.org/officeDocument/2006/math">
                    <m:r>
                      <a:rPr lang="zh-TW" alt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200" smtClean="0">
                        <a:latin typeface="Cambria Math" panose="02040503050406030204" pitchFamily="18" charset="0"/>
                      </a:rPr>
                      <m:t>(16.2.1)</m:t>
                    </m:r>
                  </m:oMath>
                </a14:m>
                <a:r>
                  <a:rPr lang="zh-TW" altLang="en-US" sz="2200" dirty="0" smtClean="0">
                    <a:latin typeface="+mn-ea"/>
                  </a:rPr>
                  <a:t> </a:t>
                </a:r>
                <a:r>
                  <a:rPr lang="zh-TW" altLang="zh-TW" sz="2200" dirty="0">
                    <a:latin typeface="+mn-ea"/>
                  </a:rPr>
                  <a:t>激化函數作用，得到</a:t>
                </a:r>
                <a14:m>
                  <m:oMath xmlns:m="http://schemas.openxmlformats.org/officeDocument/2006/math">
                    <m:r>
                      <a:rPr lang="zh-TW" altLang="zh-TW" sz="2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TW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zh-TW" sz="2200" dirty="0">
                    <a:latin typeface="+mn-ea"/>
                  </a:rPr>
                  <a:t>值為</a:t>
                </a:r>
                <a:r>
                  <a:rPr lang="en-US" altLang="zh-TW" sz="2200" dirty="0">
                    <a:latin typeface="+mn-ea"/>
                  </a:rPr>
                  <a:t> </a:t>
                </a:r>
              </a:p>
              <a:p>
                <a:endParaRPr lang="zh-TW" altLang="zh-TW" sz="22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zh-TW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TW" altLang="zh-TW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altLang="zh-TW" sz="2200">
                                      <a:latin typeface="Cambria Math" panose="02040503050406030204" pitchFamily="18" charset="0"/>
                                    </a:rPr>
                                    <m:t>’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TW" altLang="zh-TW" sz="22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              =</m:t>
                      </m:r>
                      <m:f>
                        <m:fPr>
                          <m:ctrlPr>
                            <a:rPr lang="zh-TW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>
                              <a:latin typeface="Cambria Math" panose="02040503050406030204" pitchFamily="18" charset="0"/>
                            </a:rPr>
                            <m:t>1+0.59452054797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altLang="zh-TW" sz="2200">
                          <a:latin typeface="Cambria Math" panose="02040503050406030204" pitchFamily="18" charset="0"/>
                        </a:rPr>
                        <m:t>              =0.627147766313</m:t>
                      </m:r>
                    </m:oMath>
                  </m:oMathPara>
                </a14:m>
                <a:endParaRPr lang="zh-TW" altLang="zh-TW" sz="2200" dirty="0">
                  <a:latin typeface="+mn-ea"/>
                </a:endParaRPr>
              </a:p>
              <a:p>
                <a:pPr marL="0" indent="0" algn="r">
                  <a:buNone/>
                </a:pPr>
                <a:r>
                  <a:rPr lang="en-US" altLang="zh-TW" sz="2200" dirty="0">
                    <a:latin typeface="+mn-ea"/>
                  </a:rPr>
                  <a:t>                 </a:t>
                </a:r>
                <a14:m>
                  <m:oMath xmlns:m="http://schemas.openxmlformats.org/officeDocument/2006/math">
                    <m:r>
                      <a:rPr lang="en-US" altLang="zh-TW" sz="2200">
                        <a:latin typeface="Cambria Math" panose="02040503050406030204" pitchFamily="18" charset="0"/>
                      </a:rPr>
                      <m:t>(16.2.3)</m:t>
                    </m:r>
                    <m:r>
                      <a:rPr lang="zh-TW" alt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200" dirty="0">
                    <a:latin typeface="+mn-ea"/>
                  </a:rPr>
                  <a:t> </a:t>
                </a:r>
                <a:endParaRPr lang="en-US" altLang="zh-TW" sz="220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zh-TW" sz="2200" dirty="0">
                  <a:latin typeface="+mn-ea"/>
                </a:endParaRPr>
              </a:p>
              <a:p>
                <a:pPr marL="0" indent="0">
                  <a:buNone/>
                </a:pPr>
                <a:endParaRPr lang="en-US" altLang="zh-TW" sz="22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zh-TW" altLang="zh-TW" sz="2200" dirty="0">
                    <a:latin typeface="+mn-ea"/>
                  </a:rPr>
                  <a:t>同理，可求出</a:t>
                </a:r>
                <a14:m>
                  <m:oMath xmlns:m="http://schemas.openxmlformats.org/officeDocument/2006/math">
                    <m:r>
                      <a:rPr lang="zh-TW" altLang="zh-TW" sz="2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TW" sz="220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</a:rPr>
                      <m:t>=0.61</m:t>
                    </m:r>
                  </m:oMath>
                </a14:m>
                <a:r>
                  <a:rPr lang="en-US" altLang="zh-TW" sz="2200" dirty="0">
                    <a:latin typeface="+mn-ea"/>
                  </a:rPr>
                  <a:t> </a:t>
                </a:r>
                <a:r>
                  <a:rPr lang="zh-TW" altLang="zh-TW" sz="2200" dirty="0">
                    <a:latin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TW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200">
                        <a:latin typeface="Cambria Math" panose="02040503050406030204" pitchFamily="18" charset="0"/>
                      </a:rPr>
                      <m:t>0.647940802081</m:t>
                    </m:r>
                    <m:r>
                      <a:rPr lang="zh-TW" altLang="en-US" sz="2200" i="1">
                        <a:latin typeface="Cambria Math" panose="02040503050406030204" pitchFamily="18" charset="0"/>
                      </a:rPr>
                      <m:t>、</m:t>
                    </m:r>
                  </m:oMath>
                </a14:m>
                <a:endParaRPr lang="en-US" altLang="zh-TW" sz="2200" dirty="0"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zh-TW" sz="2200" dirty="0">
                    <a:latin typeface="+mn-ea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TW" sz="220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200">
                        <a:latin typeface="Cambria Math" panose="02040503050406030204" pitchFamily="18" charset="0"/>
                      </a:rPr>
                      <m:t>=1.06713244461</m:t>
                    </m:r>
                    <m:r>
                      <a:rPr lang="zh-TW" altLang="zh-TW" sz="2200">
                        <a:latin typeface="Cambria Math" panose="02040503050406030204" pitchFamily="18" charset="0"/>
                      </a:rPr>
                      <m:t>、</m:t>
                    </m:r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TW" sz="22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200">
                        <a:latin typeface="Cambria Math" panose="02040503050406030204" pitchFamily="18" charset="0"/>
                      </a:rPr>
                      <m:t>0.744051203698</m:t>
                    </m:r>
                    <m:r>
                      <a:rPr lang="zh-TW" altLang="zh-TW" sz="2200">
                        <a:latin typeface="Cambria Math" panose="02040503050406030204" pitchFamily="18" charset="0"/>
                      </a:rPr>
                      <m:t>、</m:t>
                    </m:r>
                  </m:oMath>
                </a14:m>
                <a:endParaRPr lang="en-US" altLang="zh-TW" sz="2200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TW" sz="220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  <m:sub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200">
                        <a:latin typeface="Cambria Math" panose="02040503050406030204" pitchFamily="18" charset="0"/>
                      </a:rPr>
                      <m:t>1.19464130145</m:t>
                    </m:r>
                  </m:oMath>
                </a14:m>
                <a:r>
                  <a:rPr lang="zh-TW" altLang="zh-TW" sz="2200" dirty="0">
                    <a:latin typeface="+mn-ea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TW" sz="22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sz="2200">
                        <a:latin typeface="Cambria Math" panose="02040503050406030204" pitchFamily="18" charset="0"/>
                      </a:rPr>
                      <m:t>=0.767570129409</m:t>
                    </m:r>
                    <m:r>
                      <a:rPr lang="zh-TW" altLang="zh-TW" sz="2200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zh-TW" altLang="zh-TW" sz="2200" dirty="0">
                  <a:latin typeface="+mn-ea"/>
                </a:endParaRP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3626AA5-0E01-4FBB-8A01-94F71222FA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507288" cy="6120680"/>
              </a:xfrm>
              <a:blipFill>
                <a:blip r:embed="rId2"/>
                <a:stretch>
                  <a:fillRect l="-9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29382B-0642-4E47-A26D-7C2284358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1636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D16517-05FD-4986-993F-B5522E565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112568"/>
          </a:xfrm>
        </p:spPr>
        <p:txBody>
          <a:bodyPr/>
          <a:lstStyle/>
          <a:p>
            <a:endParaRPr lang="en-US" altLang="zh-TW" sz="2200" dirty="0">
              <a:latin typeface="+mn-ea"/>
            </a:endParaRPr>
          </a:p>
          <a:p>
            <a:endParaRPr lang="en-US" altLang="zh-TW" sz="2200" dirty="0">
              <a:latin typeface="+mn-ea"/>
            </a:endParaRPr>
          </a:p>
          <a:p>
            <a:r>
              <a:rPr lang="zh-TW" altLang="zh-TW" sz="2200" dirty="0" smtClean="0">
                <a:latin typeface="+mn-ea"/>
              </a:rPr>
              <a:t>接下來模擬</a:t>
            </a:r>
            <a:r>
              <a:rPr lang="zh-TW" altLang="zh-TW" sz="2200" dirty="0">
                <a:latin typeface="+mn-ea"/>
              </a:rPr>
              <a:t>反向傳播</a:t>
            </a:r>
            <a:endParaRPr lang="en-US" altLang="zh-TW" sz="2200" dirty="0">
              <a:latin typeface="+mn-ea"/>
            </a:endParaRPr>
          </a:p>
          <a:p>
            <a:endParaRPr lang="en-US" altLang="zh-TW" sz="2200" dirty="0">
              <a:latin typeface="+mn-ea"/>
            </a:endParaRPr>
          </a:p>
          <a:p>
            <a:endParaRPr lang="en-US" altLang="zh-TW" sz="2200" dirty="0">
              <a:latin typeface="+mn-ea"/>
            </a:endParaRPr>
          </a:p>
          <a:p>
            <a:endParaRPr lang="en-US" altLang="zh-TW" sz="2200" dirty="0">
              <a:latin typeface="+mn-ea"/>
            </a:endParaRPr>
          </a:p>
          <a:p>
            <a:endParaRPr lang="en-US" altLang="zh-TW" sz="2200" dirty="0">
              <a:latin typeface="+mn-ea"/>
            </a:endParaRPr>
          </a:p>
          <a:p>
            <a:endParaRPr lang="en-US" altLang="zh-TW" sz="2200" dirty="0">
              <a:latin typeface="+mn-ea"/>
            </a:endParaRPr>
          </a:p>
          <a:p>
            <a:endParaRPr lang="en-US" altLang="zh-TW" sz="2200" dirty="0">
              <a:latin typeface="+mn-ea"/>
            </a:endParaRPr>
          </a:p>
          <a:p>
            <a:endParaRPr lang="en-US" altLang="zh-TW" sz="2200" dirty="0">
              <a:latin typeface="+mn-ea"/>
            </a:endParaRPr>
          </a:p>
          <a:p>
            <a:endParaRPr lang="en-US" altLang="zh-TW" sz="2200" dirty="0">
              <a:latin typeface="+mn-ea"/>
            </a:endParaRPr>
          </a:p>
          <a:p>
            <a:pPr marL="0" indent="0" algn="ctr">
              <a:buNone/>
            </a:pPr>
            <a:endParaRPr lang="en-US" altLang="zh-TW" sz="2200" dirty="0">
              <a:latin typeface="+mn-ea"/>
            </a:endParaRPr>
          </a:p>
          <a:p>
            <a:pPr marL="0" indent="0" algn="ctr">
              <a:buNone/>
            </a:pPr>
            <a:endParaRPr lang="en-US" altLang="zh-TW" sz="2200" dirty="0">
              <a:latin typeface="+mn-ea"/>
            </a:endParaRPr>
          </a:p>
          <a:p>
            <a:endParaRPr lang="zh-TW" altLang="en-US" sz="2200" dirty="0">
              <a:latin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98F7-5700-4689-AD35-8712E4475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6C3AC-9D07-467B-B3BA-8D3234B6000B}" type="slidenum">
              <a:rPr lang="zh-TW" altLang="en-US" smtClean="0"/>
              <a:pPr/>
              <a:t>9</a:t>
            </a:fld>
            <a:endParaRPr lang="en-US" altLang="zh-TW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0B766213-96F3-4951-ABF1-8A18EA336DB0}"/>
              </a:ext>
            </a:extLst>
          </p:cNvPr>
          <p:cNvGrpSpPr/>
          <p:nvPr/>
        </p:nvGrpSpPr>
        <p:grpSpPr>
          <a:xfrm>
            <a:off x="0" y="2276872"/>
            <a:ext cx="9144000" cy="3450912"/>
            <a:chOff x="0" y="2826470"/>
            <a:chExt cx="9144000" cy="3450912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683D6B36-B869-432E-9185-D56587E2DC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49019" y="2826470"/>
              <a:ext cx="3845961" cy="2906786"/>
              <a:chOff x="0" y="-22842"/>
              <a:chExt cx="3279662" cy="2478774"/>
            </a:xfrm>
          </p:grpSpPr>
          <p:grpSp>
            <p:nvGrpSpPr>
              <p:cNvPr id="6" name="群組 5">
                <a:extLst>
                  <a:ext uri="{FF2B5EF4-FFF2-40B4-BE49-F238E27FC236}">
                    <a16:creationId xmlns:a16="http://schemas.microsoft.com/office/drawing/2014/main" id="{3E3736F1-D85A-475E-8296-C41DF63569A4}"/>
                  </a:ext>
                </a:extLst>
              </p:cNvPr>
              <p:cNvGrpSpPr/>
              <p:nvPr/>
            </p:nvGrpSpPr>
            <p:grpSpPr>
              <a:xfrm>
                <a:off x="0" y="-22842"/>
                <a:ext cx="3162288" cy="2478774"/>
                <a:chOff x="0" y="-22842"/>
                <a:chExt cx="3162288" cy="2478774"/>
              </a:xfrm>
            </p:grpSpPr>
            <p:sp>
              <p:nvSpPr>
                <p:cNvPr id="10" name="橢圓 9">
                  <a:extLst>
                    <a:ext uri="{FF2B5EF4-FFF2-40B4-BE49-F238E27FC236}">
                      <a16:creationId xmlns:a16="http://schemas.microsoft.com/office/drawing/2014/main" id="{041FE2A7-C6DA-4830-822B-A80C74732F64}"/>
                    </a:ext>
                  </a:extLst>
                </p:cNvPr>
                <p:cNvSpPr/>
                <p:nvPr/>
              </p:nvSpPr>
              <p:spPr>
                <a:xfrm>
                  <a:off x="18389" y="258000"/>
                  <a:ext cx="798224" cy="79822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TW" altLang="en-US"/>
                </a:p>
              </p:txBody>
            </p:sp>
            <p:cxnSp>
              <p:nvCxnSpPr>
                <p:cNvPr id="11" name="直線接點 10">
                  <a:extLst>
                    <a:ext uri="{FF2B5EF4-FFF2-40B4-BE49-F238E27FC236}">
                      <a16:creationId xmlns:a16="http://schemas.microsoft.com/office/drawing/2014/main" id="{0F595705-370A-47F9-A2B0-373424D5A087}"/>
                    </a:ext>
                  </a:extLst>
                </p:cNvPr>
                <p:cNvCxnSpPr/>
                <p:nvPr/>
              </p:nvCxnSpPr>
              <p:spPr>
                <a:xfrm>
                  <a:off x="411331" y="257999"/>
                  <a:ext cx="0" cy="7982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接點 11">
                  <a:extLst>
                    <a:ext uri="{FF2B5EF4-FFF2-40B4-BE49-F238E27FC236}">
                      <a16:creationId xmlns:a16="http://schemas.microsoft.com/office/drawing/2014/main" id="{CFFF4639-3884-4F1E-8940-C8162AE96F28}"/>
                    </a:ext>
                  </a:extLst>
                </p:cNvPr>
                <p:cNvCxnSpPr/>
                <p:nvPr/>
              </p:nvCxnSpPr>
              <p:spPr>
                <a:xfrm flipV="1">
                  <a:off x="816613" y="1032786"/>
                  <a:ext cx="891813" cy="5844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橢圓 12">
                  <a:extLst>
                    <a:ext uri="{FF2B5EF4-FFF2-40B4-BE49-F238E27FC236}">
                      <a16:creationId xmlns:a16="http://schemas.microsoft.com/office/drawing/2014/main" id="{B5AAA691-6FCF-451F-BCA8-1B371FA9C30B}"/>
                    </a:ext>
                  </a:extLst>
                </p:cNvPr>
                <p:cNvSpPr/>
                <p:nvPr/>
              </p:nvSpPr>
              <p:spPr>
                <a:xfrm>
                  <a:off x="1708426" y="633673"/>
                  <a:ext cx="798224" cy="79822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TW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文字方塊 117">
                      <a:extLst>
                        <a:ext uri="{FF2B5EF4-FFF2-40B4-BE49-F238E27FC236}">
                          <a16:creationId xmlns:a16="http://schemas.microsoft.com/office/drawing/2014/main" id="{A4FDFCF9-35C9-405B-BD23-45F8B3F041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3616" y="1081526"/>
                      <a:ext cx="376615" cy="32009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新細明體" panose="02020500000000000000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7</m:t>
                                </m:r>
                              </m:sub>
                            </m:sSub>
                          </m:oMath>
                        </m:oMathPara>
                      </a14:m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文字方塊 117">
                      <a:extLst>
                        <a:ext uri="{FF2B5EF4-FFF2-40B4-BE49-F238E27FC236}">
                          <a16:creationId xmlns:a16="http://schemas.microsoft.com/office/drawing/2014/main" id="{A4FDFCF9-35C9-405B-BD23-45F8B3F041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33616" y="1081526"/>
                      <a:ext cx="376615" cy="32009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文字方塊 12">
                      <a:extLst>
                        <a:ext uri="{FF2B5EF4-FFF2-40B4-BE49-F238E27FC236}">
                          <a16:creationId xmlns:a16="http://schemas.microsoft.com/office/drawing/2014/main" id="{0275D905-1018-4F3C-A0A9-F42607F58C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1074" y="2087134"/>
                      <a:ext cx="374490" cy="368798"/>
                    </a:xfrm>
                    <a:prstGeom prst="roundRect">
                      <a:avLst/>
                    </a:prstGeom>
                    <a:ln/>
                  </p:spPr>
                  <p:style>
                    <a:lnRef idx="2">
                      <a:schemeClr val="accent5"/>
                    </a:lnRef>
                    <a:fillRef idx="1">
                      <a:schemeClr val="lt1"/>
                    </a:fillRef>
                    <a:effectRef idx="0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wrap="none" rtlCol="0" anchor="ctr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新細明體" panose="02020500000000000000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文字方塊 12">
                      <a:extLst>
                        <a:ext uri="{FF2B5EF4-FFF2-40B4-BE49-F238E27FC236}">
                          <a16:creationId xmlns:a16="http://schemas.microsoft.com/office/drawing/2014/main" id="{0275D905-1018-4F3C-A0A9-F42607F58C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1074" y="2087134"/>
                      <a:ext cx="374490" cy="368798"/>
                    </a:xfrm>
                    <a:prstGeom prst="round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" name="直線接點 15">
                  <a:extLst>
                    <a:ext uri="{FF2B5EF4-FFF2-40B4-BE49-F238E27FC236}">
                      <a16:creationId xmlns:a16="http://schemas.microsoft.com/office/drawing/2014/main" id="{0C732D7A-33BE-4AAB-A92A-5EEA48B37ABA}"/>
                    </a:ext>
                  </a:extLst>
                </p:cNvPr>
                <p:cNvCxnSpPr/>
                <p:nvPr/>
              </p:nvCxnSpPr>
              <p:spPr>
                <a:xfrm>
                  <a:off x="816613" y="657113"/>
                  <a:ext cx="891813" cy="37567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接點 16">
                  <a:extLst>
                    <a:ext uri="{FF2B5EF4-FFF2-40B4-BE49-F238E27FC236}">
                      <a16:creationId xmlns:a16="http://schemas.microsoft.com/office/drawing/2014/main" id="{E03D6429-4C44-4962-A427-A659037DECF8}"/>
                    </a:ext>
                  </a:extLst>
                </p:cNvPr>
                <p:cNvCxnSpPr/>
                <p:nvPr/>
              </p:nvCxnSpPr>
              <p:spPr>
                <a:xfrm flipV="1">
                  <a:off x="1106735" y="1032786"/>
                  <a:ext cx="601691" cy="105602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文字方塊 16">
                  <a:extLst>
                    <a:ext uri="{FF2B5EF4-FFF2-40B4-BE49-F238E27FC236}">
                      <a16:creationId xmlns:a16="http://schemas.microsoft.com/office/drawing/2014/main" id="{6296D107-4A2B-425E-9B83-DCDE2EEEC4D5}"/>
                    </a:ext>
                  </a:extLst>
                </p:cNvPr>
                <p:cNvSpPr txBox="1"/>
                <p:nvPr/>
              </p:nvSpPr>
              <p:spPr>
                <a:xfrm>
                  <a:off x="2897451" y="1032632"/>
                  <a:ext cx="264837" cy="305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200">
                      <a:effectLst/>
                      <a:latin typeface="Cambria Math" panose="02040503050406030204" pitchFamily="18" charset="0"/>
                      <a:ea typeface="新細明體" panose="02020500000000000000" pitchFamily="18" charset="-120"/>
                      <a:cs typeface="新細明體" panose="02020500000000000000" pitchFamily="18" charset="-120"/>
                    </a:rPr>
                    <a:t>L</a:t>
                  </a:r>
                  <a:endParaRPr lang="zh-TW" sz="1200">
                    <a:effectLst/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cxnSp>
              <p:nvCxnSpPr>
                <p:cNvPr id="19" name="直線單箭頭接點 18">
                  <a:extLst>
                    <a:ext uri="{FF2B5EF4-FFF2-40B4-BE49-F238E27FC236}">
                      <a16:creationId xmlns:a16="http://schemas.microsoft.com/office/drawing/2014/main" id="{E93E72FA-FDA8-494F-B7A8-D1B2B54CBB23}"/>
                    </a:ext>
                  </a:extLst>
                </p:cNvPr>
                <p:cNvCxnSpPr/>
                <p:nvPr/>
              </p:nvCxnSpPr>
              <p:spPr>
                <a:xfrm flipV="1">
                  <a:off x="2506650" y="1032785"/>
                  <a:ext cx="311086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文字方塊 24">
                      <a:extLst>
                        <a:ext uri="{FF2B5EF4-FFF2-40B4-BE49-F238E27FC236}">
                          <a16:creationId xmlns:a16="http://schemas.microsoft.com/office/drawing/2014/main" id="{346EC4D7-6A1C-4BAC-9BB1-D1CC605B97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86136" y="536570"/>
                      <a:ext cx="376615" cy="32009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新細明體" panose="02020500000000000000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新細明體" panose="02020500000000000000" pitchFamily="18" charset="-12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文字方塊 24">
                      <a:extLst>
                        <a:ext uri="{FF2B5EF4-FFF2-40B4-BE49-F238E27FC236}">
                          <a16:creationId xmlns:a16="http://schemas.microsoft.com/office/drawing/2014/main" id="{346EC4D7-6A1C-4BAC-9BB1-D1CC605B97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86136" y="536570"/>
                      <a:ext cx="376615" cy="32009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" name="直線接點 20">
                  <a:extLst>
                    <a:ext uri="{FF2B5EF4-FFF2-40B4-BE49-F238E27FC236}">
                      <a16:creationId xmlns:a16="http://schemas.microsoft.com/office/drawing/2014/main" id="{341305CD-6C37-4103-A246-7D554561C7B3}"/>
                    </a:ext>
                  </a:extLst>
                </p:cNvPr>
                <p:cNvCxnSpPr/>
                <p:nvPr/>
              </p:nvCxnSpPr>
              <p:spPr>
                <a:xfrm>
                  <a:off x="2107538" y="633673"/>
                  <a:ext cx="0" cy="7982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文字方塊 30">
                      <a:extLst>
                        <a:ext uri="{FF2B5EF4-FFF2-40B4-BE49-F238E27FC236}">
                          <a16:creationId xmlns:a16="http://schemas.microsoft.com/office/drawing/2014/main" id="{139DBC51-4A12-4B89-9ACA-4C89AFB55E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536570"/>
                      <a:ext cx="411331" cy="4572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’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zh-TW" sz="12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文字方塊 30">
                      <a:extLst>
                        <a:ext uri="{FF2B5EF4-FFF2-40B4-BE49-F238E27FC236}">
                          <a16:creationId xmlns:a16="http://schemas.microsoft.com/office/drawing/2014/main" id="{139DBC51-4A12-4B89-9ACA-4C89AFB55E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536570"/>
                      <a:ext cx="411331" cy="45727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文字方塊 31">
                      <a:extLst>
                        <a:ext uri="{FF2B5EF4-FFF2-40B4-BE49-F238E27FC236}">
                          <a16:creationId xmlns:a16="http://schemas.microsoft.com/office/drawing/2014/main" id="{9FF7CD69-B592-4686-AF74-9503171DF491}"/>
                        </a:ext>
                      </a:extLst>
                    </p:cNvPr>
                    <p:cNvSpPr txBox="1"/>
                    <p:nvPr/>
                  </p:nvSpPr>
                  <p:spPr>
                    <a:xfrm rot="170506">
                      <a:off x="428396" y="558340"/>
                      <a:ext cx="344397" cy="4572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文字方塊 31">
                      <a:extLst>
                        <a:ext uri="{FF2B5EF4-FFF2-40B4-BE49-F238E27FC236}">
                          <a16:creationId xmlns:a16="http://schemas.microsoft.com/office/drawing/2014/main" id="{9FF7CD69-B592-4686-AF74-9503171DF4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70506">
                      <a:off x="428396" y="558340"/>
                      <a:ext cx="344397" cy="45727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橢圓 23">
                  <a:extLst>
                    <a:ext uri="{FF2B5EF4-FFF2-40B4-BE49-F238E27FC236}">
                      <a16:creationId xmlns:a16="http://schemas.microsoft.com/office/drawing/2014/main" id="{7C054850-51C6-4D71-989A-59EB39C76548}"/>
                    </a:ext>
                  </a:extLst>
                </p:cNvPr>
                <p:cNvSpPr/>
                <p:nvPr/>
              </p:nvSpPr>
              <p:spPr>
                <a:xfrm>
                  <a:off x="18389" y="1218094"/>
                  <a:ext cx="798224" cy="798225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TW" altLang="en-US"/>
                </a:p>
              </p:txBody>
            </p:sp>
            <p:cxnSp>
              <p:nvCxnSpPr>
                <p:cNvPr id="25" name="直線接點 24">
                  <a:extLst>
                    <a:ext uri="{FF2B5EF4-FFF2-40B4-BE49-F238E27FC236}">
                      <a16:creationId xmlns:a16="http://schemas.microsoft.com/office/drawing/2014/main" id="{48CF8895-4C23-4A7C-9D23-04F91798A6BB}"/>
                    </a:ext>
                  </a:extLst>
                </p:cNvPr>
                <p:cNvCxnSpPr/>
                <p:nvPr/>
              </p:nvCxnSpPr>
              <p:spPr>
                <a:xfrm>
                  <a:off x="411331" y="1218093"/>
                  <a:ext cx="0" cy="7982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文字方塊 34">
                      <a:extLst>
                        <a:ext uri="{FF2B5EF4-FFF2-40B4-BE49-F238E27FC236}">
                          <a16:creationId xmlns:a16="http://schemas.microsoft.com/office/drawing/2014/main" id="{89EB6EED-0129-459E-ACD1-D47CACCF57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1496480"/>
                      <a:ext cx="411331" cy="4572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’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zh-TW" sz="12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文字方塊 34">
                      <a:extLst>
                        <a:ext uri="{FF2B5EF4-FFF2-40B4-BE49-F238E27FC236}">
                          <a16:creationId xmlns:a16="http://schemas.microsoft.com/office/drawing/2014/main" id="{89EB6EED-0129-459E-ACD1-D47CACCF57A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0" y="1496480"/>
                      <a:ext cx="411331" cy="45727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文字方塊 35">
                      <a:extLst>
                        <a:ext uri="{FF2B5EF4-FFF2-40B4-BE49-F238E27FC236}">
                          <a16:creationId xmlns:a16="http://schemas.microsoft.com/office/drawing/2014/main" id="{7D08DDD9-60B7-4813-AAE5-094BC06860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8983" y="1513727"/>
                      <a:ext cx="397630" cy="4572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zh-TW" sz="12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文字方塊 35">
                      <a:extLst>
                        <a:ext uri="{FF2B5EF4-FFF2-40B4-BE49-F238E27FC236}">
                          <a16:creationId xmlns:a16="http://schemas.microsoft.com/office/drawing/2014/main" id="{7D08DDD9-60B7-4813-AAE5-094BC068605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8983" y="1513727"/>
                      <a:ext cx="397630" cy="45727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8" name="文字方塊 36">
                  <a:extLst>
                    <a:ext uri="{FF2B5EF4-FFF2-40B4-BE49-F238E27FC236}">
                      <a16:creationId xmlns:a16="http://schemas.microsoft.com/office/drawing/2014/main" id="{88780CF1-26B7-466C-A0C6-5DD6A1403D1D}"/>
                    </a:ext>
                  </a:extLst>
                </p:cNvPr>
                <p:cNvSpPr txBox="1"/>
                <p:nvPr/>
              </p:nvSpPr>
              <p:spPr>
                <a:xfrm>
                  <a:off x="75711" y="-22842"/>
                  <a:ext cx="747395" cy="3200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400" kern="1200" dirty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sigmoid</a:t>
                  </a:r>
                  <a:endParaRPr lang="zh-TW" sz="1200" dirty="0">
                    <a:effectLst/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p:sp>
              <p:nvSpPr>
                <p:cNvPr id="29" name="文字方塊 37">
                  <a:extLst>
                    <a:ext uri="{FF2B5EF4-FFF2-40B4-BE49-F238E27FC236}">
                      <a16:creationId xmlns:a16="http://schemas.microsoft.com/office/drawing/2014/main" id="{0EC65BF5-23E7-4276-A1A4-CAE3CEA7077A}"/>
                    </a:ext>
                  </a:extLst>
                </p:cNvPr>
                <p:cNvSpPr txBox="1"/>
                <p:nvPr/>
              </p:nvSpPr>
              <p:spPr>
                <a:xfrm>
                  <a:off x="92410" y="1980089"/>
                  <a:ext cx="747395" cy="3200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400" kern="1200" dirty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sigmoid</a:t>
                  </a:r>
                  <a:endParaRPr lang="zh-TW" sz="1200" dirty="0">
                    <a:effectLst/>
                    <a:latin typeface="新細明體" panose="02020500000000000000" pitchFamily="18" charset="-120"/>
                    <a:ea typeface="新細明體" panose="02020500000000000000" pitchFamily="18" charset="-120"/>
                    <a:cs typeface="新細明體" panose="02020500000000000000" pitchFamily="18" charset="-12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文字方塊 38">
                      <a:extLst>
                        <a:ext uri="{FF2B5EF4-FFF2-40B4-BE49-F238E27FC236}">
                          <a16:creationId xmlns:a16="http://schemas.microsoft.com/office/drawing/2014/main" id="{B2EDBFF3-F241-4C20-BE34-BECEE0E449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2016" y="923025"/>
                      <a:ext cx="365652" cy="3652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𝐼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’</m:t>
                                </m:r>
                              </m:e>
                              <m:sub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文字方塊 38">
                      <a:extLst>
                        <a:ext uri="{FF2B5EF4-FFF2-40B4-BE49-F238E27FC236}">
                          <a16:creationId xmlns:a16="http://schemas.microsoft.com/office/drawing/2014/main" id="{B2EDBFF3-F241-4C20-BE34-BECEE0E449F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2016" y="923025"/>
                      <a:ext cx="365652" cy="36528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文字方塊 39">
                      <a:extLst>
                        <a:ext uri="{FF2B5EF4-FFF2-40B4-BE49-F238E27FC236}">
                          <a16:creationId xmlns:a16="http://schemas.microsoft.com/office/drawing/2014/main" id="{EC6A10D7-1D79-4AC2-907C-B693C6E1679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20999" y="940272"/>
                      <a:ext cx="360202" cy="6859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zh-TW" sz="12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新細明體" panose="02020500000000000000" pitchFamily="18" charset="-120"/>
                        </a:rPr>
                        <a:t> </a:t>
                      </a:r>
                      <a:endParaRPr lang="zh-TW" sz="120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新細明體" panose="02020500000000000000" pitchFamily="18" charset="-12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文字方塊 39">
                      <a:extLst>
                        <a:ext uri="{FF2B5EF4-FFF2-40B4-BE49-F238E27FC236}">
                          <a16:creationId xmlns:a16="http://schemas.microsoft.com/office/drawing/2014/main" id="{EC6A10D7-1D79-4AC2-907C-B693C6E1679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20999" y="940272"/>
                      <a:ext cx="360202" cy="68590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" name="弧形箭號 (下彎) 135">
                <a:extLst>
                  <a:ext uri="{FF2B5EF4-FFF2-40B4-BE49-F238E27FC236}">
                    <a16:creationId xmlns:a16="http://schemas.microsoft.com/office/drawing/2014/main" id="{49C103D6-F7CC-488B-86D8-7134C8EB493D}"/>
                  </a:ext>
                </a:extLst>
              </p:cNvPr>
              <p:cNvSpPr/>
              <p:nvPr/>
            </p:nvSpPr>
            <p:spPr>
              <a:xfrm flipH="1">
                <a:off x="2329781" y="341148"/>
                <a:ext cx="949881" cy="391049"/>
              </a:xfrm>
              <a:prstGeom prst="curved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8" name="弧形箭號 (下彎) 136">
                <a:extLst>
                  <a:ext uri="{FF2B5EF4-FFF2-40B4-BE49-F238E27FC236}">
                    <a16:creationId xmlns:a16="http://schemas.microsoft.com/office/drawing/2014/main" id="{AF447900-5B0E-435C-90AC-7467EDD64390}"/>
                  </a:ext>
                </a:extLst>
              </p:cNvPr>
              <p:cNvSpPr/>
              <p:nvPr/>
            </p:nvSpPr>
            <p:spPr>
              <a:xfrm flipH="1">
                <a:off x="1871043" y="528529"/>
                <a:ext cx="439215" cy="333587"/>
              </a:xfrm>
              <a:prstGeom prst="curved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9" name="弧形箭號 (下彎) 137">
                <a:extLst>
                  <a:ext uri="{FF2B5EF4-FFF2-40B4-BE49-F238E27FC236}">
                    <a16:creationId xmlns:a16="http://schemas.microsoft.com/office/drawing/2014/main" id="{A1771226-5F37-4A33-A1E8-D7C9F53C1F79}"/>
                  </a:ext>
                </a:extLst>
              </p:cNvPr>
              <p:cNvSpPr/>
              <p:nvPr/>
            </p:nvSpPr>
            <p:spPr>
              <a:xfrm rot="1440925" flipH="1">
                <a:off x="1301887" y="365824"/>
                <a:ext cx="672591" cy="375685"/>
              </a:xfrm>
              <a:prstGeom prst="curved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</p:grp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4B7BCC99-11F9-4E7E-9DA0-FA4B080D416B}"/>
                </a:ext>
              </a:extLst>
            </p:cNvPr>
            <p:cNvSpPr txBox="1"/>
            <p:nvPr/>
          </p:nvSpPr>
          <p:spPr>
            <a:xfrm>
              <a:off x="0" y="5877272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zh-TW" sz="2000" dirty="0">
                  <a:latin typeface="+mn-ea"/>
                  <a:ea typeface="+mn-ea"/>
                </a:rPr>
                <a:t>圖 </a:t>
              </a:r>
              <a:r>
                <a:rPr lang="en-US" altLang="zh-TW" sz="2000" dirty="0">
                  <a:latin typeface="+mn-ea"/>
                  <a:ea typeface="+mn-ea"/>
                </a:rPr>
                <a:t>16.2.3 </a:t>
              </a:r>
              <a:r>
                <a:rPr lang="zh-TW" altLang="zh-TW" sz="2000" dirty="0">
                  <a:latin typeface="+mn-ea"/>
                  <a:ea typeface="+mn-ea"/>
                </a:rPr>
                <a:t>反向傳播示意圖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455284"/>
      </p:ext>
    </p:extLst>
  </p:cSld>
  <p:clrMapOvr>
    <a:masterClrMapping/>
  </p:clrMapOvr>
</p:sld>
</file>

<file path=ppt/theme/theme1.xml><?xml version="1.0" encoding="utf-8"?>
<a:theme xmlns:a="http://schemas.openxmlformats.org/drawingml/2006/main" name="v6">
  <a:themeElements>
    <a:clrScheme name="自訂 5">
      <a:dk1>
        <a:srgbClr val="000000"/>
      </a:dk1>
      <a:lt1>
        <a:srgbClr val="FFFFFF"/>
      </a:lt1>
      <a:dk2>
        <a:srgbClr val="000000"/>
      </a:dk2>
      <a:lt2>
        <a:srgbClr val="15A7A7"/>
      </a:lt2>
      <a:accent1>
        <a:srgbClr val="BBE8EB"/>
      </a:accent1>
      <a:accent2>
        <a:srgbClr val="8EDADE"/>
      </a:accent2>
      <a:accent3>
        <a:srgbClr val="FFFFFF"/>
      </a:accent3>
      <a:accent4>
        <a:srgbClr val="000000"/>
      </a:accent4>
      <a:accent5>
        <a:srgbClr val="8EDADE"/>
      </a:accent5>
      <a:accent6>
        <a:srgbClr val="8EDADE"/>
      </a:accent6>
      <a:hlink>
        <a:srgbClr val="8EDADE"/>
      </a:hlink>
      <a:folHlink>
        <a:srgbClr val="BBE8EB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6" id="{ABC13283-FAA0-4149-A742-4B9D2729B8B0}" vid="{2A35E677-82A8-459F-BE2D-E7E487924E00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v6</Template>
  <TotalTime>6144</TotalTime>
  <Words>899</Words>
  <Application>Microsoft Office PowerPoint</Application>
  <PresentationFormat>如螢幕大小 (4:3)</PresentationFormat>
  <Paragraphs>274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5" baseType="lpstr">
      <vt:lpstr>微軟正黑體</vt:lpstr>
      <vt:lpstr>新細明體</vt:lpstr>
      <vt:lpstr>Arial</vt:lpstr>
      <vt:lpstr>Arial Black</vt:lpstr>
      <vt:lpstr>Calibri</vt:lpstr>
      <vt:lpstr>Cambria Math</vt:lpstr>
      <vt:lpstr>Times New Roman</vt:lpstr>
      <vt:lpstr>Wingdings</vt:lpstr>
      <vt:lpstr>v6</vt:lpstr>
      <vt:lpstr>第十六章 深度學習在電腦視覺的應用</vt:lpstr>
      <vt:lpstr>PowerPoint 簡報</vt:lpstr>
      <vt:lpstr>16.1  前言</vt:lpstr>
      <vt:lpstr>16.2 深度學習機的基本學習機制</vt:lpstr>
      <vt:lpstr>範例1： 給定兩個輸入 I_1=0.5 和 I_2=0.4；理想輸出 T_1=0.1 和〖 T〗_2=0.9，共有四個神經元 (Neuron)，神經元內含 sigmoid激活函數。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16.3 三個著名的深度學習架構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16.4 語義分割應用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光、影像、浮水印和抽樣原理</dc:title>
  <dc:creator>RB505</dc:creator>
  <cp:lastModifiedBy>雅云 鄭</cp:lastModifiedBy>
  <cp:revision>481</cp:revision>
  <cp:lastPrinted>1601-01-01T00:00:00Z</cp:lastPrinted>
  <dcterms:created xsi:type="dcterms:W3CDTF">2002-06-27T04:48:03Z</dcterms:created>
  <dcterms:modified xsi:type="dcterms:W3CDTF">2020-04-22T06:54:43Z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